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21945600"/>
  <p:notesSz cx="21275675" cy="43221275"/>
  <p:defaultText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845B"/>
    <a:srgbClr val="C50014"/>
    <a:srgbClr val="35AB03"/>
    <a:srgbClr val="927250"/>
    <a:srgbClr val="6ABFFE"/>
    <a:srgbClr val="F12938"/>
    <a:srgbClr val="444247"/>
    <a:srgbClr val="265D76"/>
    <a:srgbClr val="417383"/>
    <a:srgbClr val="FFEE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6594" autoAdjust="0"/>
  </p:normalViewPr>
  <p:slideViewPr>
    <p:cSldViewPr snapToGrid="0" snapToObjects="1">
      <p:cViewPr varScale="1">
        <p:scale>
          <a:sx n="41" d="100"/>
          <a:sy n="41" d="100"/>
        </p:scale>
        <p:origin x="-246" y="-630"/>
      </p:cViewPr>
      <p:guideLst>
        <p:guide orient="horz" pos="6912"/>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6817362"/>
            <a:ext cx="37307520" cy="470408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2435840"/>
            <a:ext cx="30723840" cy="5608320"/>
          </a:xfrm>
        </p:spPr>
        <p:txBody>
          <a:bodyPr/>
          <a:lstStyle>
            <a:lvl1pPr marL="0" indent="0" algn="ctr">
              <a:buNone/>
              <a:defRPr>
                <a:solidFill>
                  <a:schemeClr val="tx1">
                    <a:tint val="75000"/>
                  </a:schemeClr>
                </a:solidFill>
              </a:defRPr>
            </a:lvl1pPr>
            <a:lvl2pPr marL="1881012" indent="0" algn="ctr">
              <a:buNone/>
              <a:defRPr>
                <a:solidFill>
                  <a:schemeClr val="tx1">
                    <a:tint val="75000"/>
                  </a:schemeClr>
                </a:solidFill>
              </a:defRPr>
            </a:lvl2pPr>
            <a:lvl3pPr marL="3762024" indent="0" algn="ctr">
              <a:buNone/>
              <a:defRPr>
                <a:solidFill>
                  <a:schemeClr val="tx1">
                    <a:tint val="75000"/>
                  </a:schemeClr>
                </a:solidFill>
              </a:defRPr>
            </a:lvl3pPr>
            <a:lvl4pPr marL="5643037" indent="0" algn="ctr">
              <a:buNone/>
              <a:defRPr>
                <a:solidFill>
                  <a:schemeClr val="tx1">
                    <a:tint val="75000"/>
                  </a:schemeClr>
                </a:solidFill>
              </a:defRPr>
            </a:lvl4pPr>
            <a:lvl5pPr marL="7524049" indent="0" algn="ctr">
              <a:buNone/>
              <a:defRPr>
                <a:solidFill>
                  <a:schemeClr val="tx1">
                    <a:tint val="75000"/>
                  </a:schemeClr>
                </a:solidFill>
              </a:defRPr>
            </a:lvl5pPr>
            <a:lvl6pPr marL="9405061" indent="0" algn="ctr">
              <a:buNone/>
              <a:defRPr>
                <a:solidFill>
                  <a:schemeClr val="tx1">
                    <a:tint val="75000"/>
                  </a:schemeClr>
                </a:solidFill>
              </a:defRPr>
            </a:lvl6pPr>
            <a:lvl7pPr marL="11286073" indent="0" algn="ctr">
              <a:buNone/>
              <a:defRPr>
                <a:solidFill>
                  <a:schemeClr val="tx1">
                    <a:tint val="75000"/>
                  </a:schemeClr>
                </a:solidFill>
              </a:defRPr>
            </a:lvl7pPr>
            <a:lvl8pPr marL="13167086" indent="0" algn="ctr">
              <a:buNone/>
              <a:defRPr>
                <a:solidFill>
                  <a:schemeClr val="tx1">
                    <a:tint val="75000"/>
                  </a:schemeClr>
                </a:solidFill>
              </a:defRPr>
            </a:lvl8pPr>
            <a:lvl9pPr marL="1504809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51940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29235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742905" y="2814321"/>
            <a:ext cx="47404018" cy="5991860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530843" y="2814321"/>
            <a:ext cx="141480542" cy="59918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496711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FDE5FF-0BF5-9D40-92EB-77D6D5498FD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79609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14102082"/>
            <a:ext cx="37307520" cy="4358640"/>
          </a:xfrm>
        </p:spPr>
        <p:txBody>
          <a:bodyPr anchor="t"/>
          <a:lstStyle>
            <a:lvl1pPr algn="l">
              <a:defRPr sz="165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9301483"/>
            <a:ext cx="37307520" cy="4800598"/>
          </a:xfrm>
        </p:spPr>
        <p:txBody>
          <a:bodyPr anchor="b"/>
          <a:lstStyle>
            <a:lvl1pPr marL="0" indent="0">
              <a:buNone/>
              <a:defRPr sz="8200">
                <a:solidFill>
                  <a:schemeClr val="tx1">
                    <a:tint val="75000"/>
                  </a:schemeClr>
                </a:solidFill>
              </a:defRPr>
            </a:lvl1pPr>
            <a:lvl2pPr marL="1881012" indent="0">
              <a:buNone/>
              <a:defRPr sz="7400">
                <a:solidFill>
                  <a:schemeClr val="tx1">
                    <a:tint val="75000"/>
                  </a:schemeClr>
                </a:solidFill>
              </a:defRPr>
            </a:lvl2pPr>
            <a:lvl3pPr marL="3762024" indent="0">
              <a:buNone/>
              <a:defRPr sz="6600">
                <a:solidFill>
                  <a:schemeClr val="tx1">
                    <a:tint val="75000"/>
                  </a:schemeClr>
                </a:solidFill>
              </a:defRPr>
            </a:lvl3pPr>
            <a:lvl4pPr marL="5643037" indent="0">
              <a:buNone/>
              <a:defRPr sz="5800">
                <a:solidFill>
                  <a:schemeClr val="tx1">
                    <a:tint val="75000"/>
                  </a:schemeClr>
                </a:solidFill>
              </a:defRPr>
            </a:lvl4pPr>
            <a:lvl5pPr marL="7524049" indent="0">
              <a:buNone/>
              <a:defRPr sz="5800">
                <a:solidFill>
                  <a:schemeClr val="tx1">
                    <a:tint val="75000"/>
                  </a:schemeClr>
                </a:solidFill>
              </a:defRPr>
            </a:lvl5pPr>
            <a:lvl6pPr marL="9405061" indent="0">
              <a:buNone/>
              <a:defRPr sz="5800">
                <a:solidFill>
                  <a:schemeClr val="tx1">
                    <a:tint val="75000"/>
                  </a:schemeClr>
                </a:solidFill>
              </a:defRPr>
            </a:lvl6pPr>
            <a:lvl7pPr marL="11286073" indent="0">
              <a:buNone/>
              <a:defRPr sz="5800">
                <a:solidFill>
                  <a:schemeClr val="tx1">
                    <a:tint val="75000"/>
                  </a:schemeClr>
                </a:solidFill>
              </a:defRPr>
            </a:lvl7pPr>
            <a:lvl8pPr marL="13167086" indent="0">
              <a:buNone/>
              <a:defRPr sz="5800">
                <a:solidFill>
                  <a:schemeClr val="tx1">
                    <a:tint val="75000"/>
                  </a:schemeClr>
                </a:solidFill>
              </a:defRPr>
            </a:lvl8pPr>
            <a:lvl9pPr marL="15048098" indent="0">
              <a:buNone/>
              <a:defRPr sz="58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FDE5FF-0BF5-9D40-92EB-77D6D5498FD9}" type="datetimeFigureOut">
              <a:rPr lang="en-US" smtClean="0"/>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804625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5308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5704642" y="16388081"/>
            <a:ext cx="94442280" cy="46344842"/>
          </a:xfrm>
        </p:spPr>
        <p:txBody>
          <a:bodyPr/>
          <a:lstStyle>
            <a:lvl1pPr>
              <a:defRPr sz="11500"/>
            </a:lvl1pPr>
            <a:lvl2pPr>
              <a:defRPr sz="9900"/>
            </a:lvl2pPr>
            <a:lvl3pPr>
              <a:defRPr sz="82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DE5FF-0BF5-9D40-92EB-77D6D5498FD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425357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878842"/>
            <a:ext cx="39502080" cy="3657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4912362"/>
            <a:ext cx="19392902"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4" name="Content Placeholder 3"/>
          <p:cNvSpPr>
            <a:spLocks noGrp="1"/>
          </p:cNvSpPr>
          <p:nvPr>
            <p:ph sz="half" idx="2"/>
          </p:nvPr>
        </p:nvSpPr>
        <p:spPr>
          <a:xfrm>
            <a:off x="2194560" y="6959600"/>
            <a:ext cx="19392902"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4912362"/>
            <a:ext cx="19400520" cy="2047238"/>
          </a:xfrm>
        </p:spPr>
        <p:txBody>
          <a:bodyPr anchor="b"/>
          <a:lstStyle>
            <a:lvl1pPr marL="0" indent="0">
              <a:buNone/>
              <a:defRPr sz="9900" b="1"/>
            </a:lvl1pPr>
            <a:lvl2pPr marL="1881012" indent="0">
              <a:buNone/>
              <a:defRPr sz="8200" b="1"/>
            </a:lvl2pPr>
            <a:lvl3pPr marL="3762024" indent="0">
              <a:buNone/>
              <a:defRPr sz="7400" b="1"/>
            </a:lvl3pPr>
            <a:lvl4pPr marL="5643037" indent="0">
              <a:buNone/>
              <a:defRPr sz="6600" b="1"/>
            </a:lvl4pPr>
            <a:lvl5pPr marL="7524049" indent="0">
              <a:buNone/>
              <a:defRPr sz="6600" b="1"/>
            </a:lvl5pPr>
            <a:lvl6pPr marL="9405061" indent="0">
              <a:buNone/>
              <a:defRPr sz="6600" b="1"/>
            </a:lvl6pPr>
            <a:lvl7pPr marL="11286073" indent="0">
              <a:buNone/>
              <a:defRPr sz="6600" b="1"/>
            </a:lvl7pPr>
            <a:lvl8pPr marL="13167086" indent="0">
              <a:buNone/>
              <a:defRPr sz="6600" b="1"/>
            </a:lvl8pPr>
            <a:lvl9pPr marL="15048098" indent="0">
              <a:buNone/>
              <a:defRPr sz="6600" b="1"/>
            </a:lvl9pPr>
          </a:lstStyle>
          <a:p>
            <a:pPr lvl="0"/>
            <a:r>
              <a:rPr lang="en-US" smtClean="0"/>
              <a:t>Click to edit Master text styles</a:t>
            </a:r>
          </a:p>
        </p:txBody>
      </p:sp>
      <p:sp>
        <p:nvSpPr>
          <p:cNvPr id="6" name="Content Placeholder 5"/>
          <p:cNvSpPr>
            <a:spLocks noGrp="1"/>
          </p:cNvSpPr>
          <p:nvPr>
            <p:ph sz="quarter" idx="4"/>
          </p:nvPr>
        </p:nvSpPr>
        <p:spPr>
          <a:xfrm>
            <a:off x="22296122" y="6959600"/>
            <a:ext cx="19400520" cy="12644122"/>
          </a:xfrm>
        </p:spPr>
        <p:txBody>
          <a:bodyPr/>
          <a:lstStyle>
            <a:lvl1pPr>
              <a:defRPr sz="9900"/>
            </a:lvl1pPr>
            <a:lvl2pPr>
              <a:defRPr sz="8200"/>
            </a:lvl2pPr>
            <a:lvl3pPr>
              <a:defRPr sz="7400"/>
            </a:lvl3pPr>
            <a:lvl4pPr>
              <a:defRPr sz="6600"/>
            </a:lvl4pPr>
            <a:lvl5pPr>
              <a:defRPr sz="6600"/>
            </a:lvl5pPr>
            <a:lvl6pPr>
              <a:defRPr sz="6600"/>
            </a:lvl6pPr>
            <a:lvl7pPr>
              <a:defRPr sz="6600"/>
            </a:lvl7pPr>
            <a:lvl8pPr>
              <a:defRPr sz="6600"/>
            </a:lvl8pPr>
            <a:lvl9pPr>
              <a:defRPr sz="6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CFDE5FF-0BF5-9D40-92EB-77D6D5498FD9}" type="datetimeFigureOut">
              <a:rPr lang="en-US" smtClean="0"/>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0145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CFDE5FF-0BF5-9D40-92EB-77D6D5498FD9}" type="datetimeFigureOut">
              <a:rPr lang="en-US" smtClean="0"/>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2858884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FDE5FF-0BF5-9D40-92EB-77D6D5498FD9}" type="datetimeFigureOut">
              <a:rPr lang="en-US" smtClean="0"/>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3207818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873760"/>
            <a:ext cx="14439902" cy="3718560"/>
          </a:xfrm>
        </p:spPr>
        <p:txBody>
          <a:bodyPr anchor="b"/>
          <a:lstStyle>
            <a:lvl1pPr algn="l">
              <a:defRPr sz="8200" b="1"/>
            </a:lvl1pPr>
          </a:lstStyle>
          <a:p>
            <a:r>
              <a:rPr lang="en-US" smtClean="0"/>
              <a:t>Click to edit Master title style</a:t>
            </a:r>
            <a:endParaRPr lang="en-US"/>
          </a:p>
        </p:txBody>
      </p:sp>
      <p:sp>
        <p:nvSpPr>
          <p:cNvPr id="3" name="Content Placeholder 2"/>
          <p:cNvSpPr>
            <a:spLocks noGrp="1"/>
          </p:cNvSpPr>
          <p:nvPr>
            <p:ph idx="1"/>
          </p:nvPr>
        </p:nvSpPr>
        <p:spPr>
          <a:xfrm>
            <a:off x="17160240" y="873761"/>
            <a:ext cx="24536400" cy="18729962"/>
          </a:xfrm>
        </p:spPr>
        <p:txBody>
          <a:bodyPr/>
          <a:lstStyle>
            <a:lvl1pPr>
              <a:defRPr sz="13200"/>
            </a:lvl1pPr>
            <a:lvl2pPr>
              <a:defRPr sz="11500"/>
            </a:lvl2pPr>
            <a:lvl3pPr>
              <a:defRPr sz="99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4592321"/>
            <a:ext cx="14439902" cy="15011402"/>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592153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15361920"/>
            <a:ext cx="26334720" cy="1813562"/>
          </a:xfrm>
        </p:spPr>
        <p:txBody>
          <a:bodyPr anchor="b"/>
          <a:lstStyle>
            <a:lvl1pPr algn="l">
              <a:defRPr sz="8200" b="1"/>
            </a:lvl1pPr>
          </a:lstStyle>
          <a:p>
            <a:r>
              <a:rPr lang="en-US" smtClean="0"/>
              <a:t>Click to edit Master title style</a:t>
            </a:r>
            <a:endParaRPr lang="en-US"/>
          </a:p>
        </p:txBody>
      </p:sp>
      <p:sp>
        <p:nvSpPr>
          <p:cNvPr id="3" name="Picture Placeholder 2"/>
          <p:cNvSpPr>
            <a:spLocks noGrp="1"/>
          </p:cNvSpPr>
          <p:nvPr>
            <p:ph type="pic" idx="1"/>
          </p:nvPr>
        </p:nvSpPr>
        <p:spPr>
          <a:xfrm>
            <a:off x="8602982" y="1960880"/>
            <a:ext cx="26334720" cy="13167360"/>
          </a:xfrm>
        </p:spPr>
        <p:txBody>
          <a:bodyPr/>
          <a:lstStyle>
            <a:lvl1pPr marL="0" indent="0">
              <a:buNone/>
              <a:defRPr sz="13200"/>
            </a:lvl1pPr>
            <a:lvl2pPr marL="1881012" indent="0">
              <a:buNone/>
              <a:defRPr sz="11500"/>
            </a:lvl2pPr>
            <a:lvl3pPr marL="3762024" indent="0">
              <a:buNone/>
              <a:defRPr sz="9900"/>
            </a:lvl3pPr>
            <a:lvl4pPr marL="5643037" indent="0">
              <a:buNone/>
              <a:defRPr sz="8200"/>
            </a:lvl4pPr>
            <a:lvl5pPr marL="7524049" indent="0">
              <a:buNone/>
              <a:defRPr sz="8200"/>
            </a:lvl5pPr>
            <a:lvl6pPr marL="9405061" indent="0">
              <a:buNone/>
              <a:defRPr sz="8200"/>
            </a:lvl6pPr>
            <a:lvl7pPr marL="11286073" indent="0">
              <a:buNone/>
              <a:defRPr sz="8200"/>
            </a:lvl7pPr>
            <a:lvl8pPr marL="13167086" indent="0">
              <a:buNone/>
              <a:defRPr sz="8200"/>
            </a:lvl8pPr>
            <a:lvl9pPr marL="15048098" indent="0">
              <a:buNone/>
              <a:defRPr sz="8200"/>
            </a:lvl9pPr>
          </a:lstStyle>
          <a:p>
            <a:endParaRPr lang="en-US"/>
          </a:p>
        </p:txBody>
      </p:sp>
      <p:sp>
        <p:nvSpPr>
          <p:cNvPr id="4" name="Text Placeholder 3"/>
          <p:cNvSpPr>
            <a:spLocks noGrp="1"/>
          </p:cNvSpPr>
          <p:nvPr>
            <p:ph type="body" sz="half" idx="2"/>
          </p:nvPr>
        </p:nvSpPr>
        <p:spPr>
          <a:xfrm>
            <a:off x="8602982" y="17175482"/>
            <a:ext cx="26334720" cy="2575558"/>
          </a:xfrm>
        </p:spPr>
        <p:txBody>
          <a:bodyPr/>
          <a:lstStyle>
            <a:lvl1pPr marL="0" indent="0">
              <a:buNone/>
              <a:defRPr sz="5800"/>
            </a:lvl1pPr>
            <a:lvl2pPr marL="1881012" indent="0">
              <a:buNone/>
              <a:defRPr sz="4900"/>
            </a:lvl2pPr>
            <a:lvl3pPr marL="3762024" indent="0">
              <a:buNone/>
              <a:defRPr sz="4100"/>
            </a:lvl3pPr>
            <a:lvl4pPr marL="5643037" indent="0">
              <a:buNone/>
              <a:defRPr sz="3700"/>
            </a:lvl4pPr>
            <a:lvl5pPr marL="7524049" indent="0">
              <a:buNone/>
              <a:defRPr sz="3700"/>
            </a:lvl5pPr>
            <a:lvl6pPr marL="9405061" indent="0">
              <a:buNone/>
              <a:defRPr sz="3700"/>
            </a:lvl6pPr>
            <a:lvl7pPr marL="11286073" indent="0">
              <a:buNone/>
              <a:defRPr sz="3700"/>
            </a:lvl7pPr>
            <a:lvl8pPr marL="13167086" indent="0">
              <a:buNone/>
              <a:defRPr sz="3700"/>
            </a:lvl8pPr>
            <a:lvl9pPr marL="15048098" indent="0">
              <a:buNone/>
              <a:defRPr sz="3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FDE5FF-0BF5-9D40-92EB-77D6D5498FD9}" type="datetimeFigureOut">
              <a:rPr lang="en-US" smtClean="0"/>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49014D-81E3-0940-AC72-8990DEAE345E}" type="slidenum">
              <a:rPr lang="en-US" smtClean="0"/>
              <a:t>‹#›</a:t>
            </a:fld>
            <a:endParaRPr lang="en-US"/>
          </a:p>
        </p:txBody>
      </p:sp>
    </p:spTree>
    <p:extLst>
      <p:ext uri="{BB962C8B-B14F-4D97-AF65-F5344CB8AC3E}">
        <p14:creationId xmlns:p14="http://schemas.microsoft.com/office/powerpoint/2010/main" val="170947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878842"/>
            <a:ext cx="39502080" cy="3657600"/>
          </a:xfrm>
          <a:prstGeom prst="rect">
            <a:avLst/>
          </a:prstGeom>
        </p:spPr>
        <p:txBody>
          <a:bodyPr vert="horz" lIns="376202" tIns="188101" rIns="376202" bIns="18810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5120641"/>
            <a:ext cx="39502080" cy="14483082"/>
          </a:xfrm>
          <a:prstGeom prst="rect">
            <a:avLst/>
          </a:prstGeom>
        </p:spPr>
        <p:txBody>
          <a:bodyPr vert="horz" lIns="376202" tIns="188101" rIns="376202" bIns="18810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20340322"/>
            <a:ext cx="10241280" cy="1168400"/>
          </a:xfrm>
          <a:prstGeom prst="rect">
            <a:avLst/>
          </a:prstGeom>
        </p:spPr>
        <p:txBody>
          <a:bodyPr vert="horz" lIns="376202" tIns="188101" rIns="376202" bIns="188101" rtlCol="0" anchor="ctr"/>
          <a:lstStyle>
            <a:lvl1pPr algn="l">
              <a:defRPr sz="4900">
                <a:solidFill>
                  <a:schemeClr val="tx1">
                    <a:tint val="75000"/>
                  </a:schemeClr>
                </a:solidFill>
              </a:defRPr>
            </a:lvl1pPr>
          </a:lstStyle>
          <a:p>
            <a:fld id="{CCFDE5FF-0BF5-9D40-92EB-77D6D5498FD9}" type="datetimeFigureOut">
              <a:rPr lang="en-US" smtClean="0"/>
              <a:t>1/13/2015</a:t>
            </a:fld>
            <a:endParaRPr lang="en-US"/>
          </a:p>
        </p:txBody>
      </p:sp>
      <p:sp>
        <p:nvSpPr>
          <p:cNvPr id="5" name="Footer Placeholder 4"/>
          <p:cNvSpPr>
            <a:spLocks noGrp="1"/>
          </p:cNvSpPr>
          <p:nvPr>
            <p:ph type="ftr" sz="quarter" idx="3"/>
          </p:nvPr>
        </p:nvSpPr>
        <p:spPr>
          <a:xfrm>
            <a:off x="14996160" y="20340322"/>
            <a:ext cx="13898880" cy="1168400"/>
          </a:xfrm>
          <a:prstGeom prst="rect">
            <a:avLst/>
          </a:prstGeom>
        </p:spPr>
        <p:txBody>
          <a:bodyPr vert="horz" lIns="376202" tIns="188101" rIns="376202" bIns="188101" rtlCol="0" anchor="ctr"/>
          <a:lstStyle>
            <a:lvl1pPr algn="ctr">
              <a:defRPr sz="4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20340322"/>
            <a:ext cx="10241280" cy="1168400"/>
          </a:xfrm>
          <a:prstGeom prst="rect">
            <a:avLst/>
          </a:prstGeom>
        </p:spPr>
        <p:txBody>
          <a:bodyPr vert="horz" lIns="376202" tIns="188101" rIns="376202" bIns="188101" rtlCol="0" anchor="ctr"/>
          <a:lstStyle>
            <a:lvl1pPr algn="r">
              <a:defRPr sz="4900">
                <a:solidFill>
                  <a:schemeClr val="tx1">
                    <a:tint val="75000"/>
                  </a:schemeClr>
                </a:solidFill>
              </a:defRPr>
            </a:lvl1pPr>
          </a:lstStyle>
          <a:p>
            <a:fld id="{6149014D-81E3-0940-AC72-8990DEAE345E}" type="slidenum">
              <a:rPr lang="en-US" smtClean="0"/>
              <a:t>‹#›</a:t>
            </a:fld>
            <a:endParaRPr lang="en-US"/>
          </a:p>
        </p:txBody>
      </p:sp>
    </p:spTree>
    <p:extLst>
      <p:ext uri="{BB962C8B-B14F-4D97-AF65-F5344CB8AC3E}">
        <p14:creationId xmlns:p14="http://schemas.microsoft.com/office/powerpoint/2010/main" val="941437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81012" rtl="0" eaLnBrk="1" latinLnBrk="0" hangingPunct="1">
        <a:spcBef>
          <a:spcPct val="0"/>
        </a:spcBef>
        <a:buNone/>
        <a:defRPr sz="18100" kern="1200">
          <a:solidFill>
            <a:schemeClr val="tx1"/>
          </a:solidFill>
          <a:latin typeface="+mj-lt"/>
          <a:ea typeface="+mj-ea"/>
          <a:cs typeface="+mj-cs"/>
        </a:defRPr>
      </a:lvl1pPr>
    </p:titleStyle>
    <p:bodyStyle>
      <a:lvl1pPr marL="1410759" indent="-1410759" algn="l" defTabSz="1881012" rtl="0" eaLnBrk="1" latinLnBrk="0" hangingPunct="1">
        <a:spcBef>
          <a:spcPct val="20000"/>
        </a:spcBef>
        <a:buFont typeface="Arial"/>
        <a:buChar char="•"/>
        <a:defRPr sz="13200" kern="1200">
          <a:solidFill>
            <a:schemeClr val="tx1"/>
          </a:solidFill>
          <a:latin typeface="+mn-lt"/>
          <a:ea typeface="+mn-ea"/>
          <a:cs typeface="+mn-cs"/>
        </a:defRPr>
      </a:lvl1pPr>
      <a:lvl2pPr marL="3056645" indent="-1175633" algn="l" defTabSz="1881012" rtl="0" eaLnBrk="1" latinLnBrk="0" hangingPunct="1">
        <a:spcBef>
          <a:spcPct val="20000"/>
        </a:spcBef>
        <a:buFont typeface="Arial"/>
        <a:buChar char="–"/>
        <a:defRPr sz="11500" kern="1200">
          <a:solidFill>
            <a:schemeClr val="tx1"/>
          </a:solidFill>
          <a:latin typeface="+mn-lt"/>
          <a:ea typeface="+mn-ea"/>
          <a:cs typeface="+mn-cs"/>
        </a:defRPr>
      </a:lvl2pPr>
      <a:lvl3pPr marL="4702531" indent="-940506" algn="l" defTabSz="1881012" rtl="0" eaLnBrk="1" latinLnBrk="0" hangingPunct="1">
        <a:spcBef>
          <a:spcPct val="20000"/>
        </a:spcBef>
        <a:buFont typeface="Arial"/>
        <a:buChar char="•"/>
        <a:defRPr sz="9900" kern="1200">
          <a:solidFill>
            <a:schemeClr val="tx1"/>
          </a:solidFill>
          <a:latin typeface="+mn-lt"/>
          <a:ea typeface="+mn-ea"/>
          <a:cs typeface="+mn-cs"/>
        </a:defRPr>
      </a:lvl3pPr>
      <a:lvl4pPr marL="6583543" indent="-940506" algn="l" defTabSz="1881012" rtl="0" eaLnBrk="1" latinLnBrk="0" hangingPunct="1">
        <a:spcBef>
          <a:spcPct val="20000"/>
        </a:spcBef>
        <a:buFont typeface="Arial"/>
        <a:buChar char="–"/>
        <a:defRPr sz="8200" kern="1200">
          <a:solidFill>
            <a:schemeClr val="tx1"/>
          </a:solidFill>
          <a:latin typeface="+mn-lt"/>
          <a:ea typeface="+mn-ea"/>
          <a:cs typeface="+mn-cs"/>
        </a:defRPr>
      </a:lvl4pPr>
      <a:lvl5pPr marL="8464555" indent="-940506" algn="l" defTabSz="1881012" rtl="0" eaLnBrk="1" latinLnBrk="0" hangingPunct="1">
        <a:spcBef>
          <a:spcPct val="20000"/>
        </a:spcBef>
        <a:buFont typeface="Arial"/>
        <a:buChar char="»"/>
        <a:defRPr sz="8200" kern="1200">
          <a:solidFill>
            <a:schemeClr val="tx1"/>
          </a:solidFill>
          <a:latin typeface="+mn-lt"/>
          <a:ea typeface="+mn-ea"/>
          <a:cs typeface="+mn-cs"/>
        </a:defRPr>
      </a:lvl5pPr>
      <a:lvl6pPr marL="10345567" indent="-940506" algn="l" defTabSz="1881012" rtl="0" eaLnBrk="1" latinLnBrk="0" hangingPunct="1">
        <a:spcBef>
          <a:spcPct val="20000"/>
        </a:spcBef>
        <a:buFont typeface="Arial"/>
        <a:buChar char="•"/>
        <a:defRPr sz="8200" kern="1200">
          <a:solidFill>
            <a:schemeClr val="tx1"/>
          </a:solidFill>
          <a:latin typeface="+mn-lt"/>
          <a:ea typeface="+mn-ea"/>
          <a:cs typeface="+mn-cs"/>
        </a:defRPr>
      </a:lvl6pPr>
      <a:lvl7pPr marL="12226580" indent="-940506" algn="l" defTabSz="1881012" rtl="0" eaLnBrk="1" latinLnBrk="0" hangingPunct="1">
        <a:spcBef>
          <a:spcPct val="20000"/>
        </a:spcBef>
        <a:buFont typeface="Arial"/>
        <a:buChar char="•"/>
        <a:defRPr sz="8200" kern="1200">
          <a:solidFill>
            <a:schemeClr val="tx1"/>
          </a:solidFill>
          <a:latin typeface="+mn-lt"/>
          <a:ea typeface="+mn-ea"/>
          <a:cs typeface="+mn-cs"/>
        </a:defRPr>
      </a:lvl7pPr>
      <a:lvl8pPr marL="14107592" indent="-940506" algn="l" defTabSz="1881012" rtl="0" eaLnBrk="1" latinLnBrk="0" hangingPunct="1">
        <a:spcBef>
          <a:spcPct val="20000"/>
        </a:spcBef>
        <a:buFont typeface="Arial"/>
        <a:buChar char="•"/>
        <a:defRPr sz="8200" kern="1200">
          <a:solidFill>
            <a:schemeClr val="tx1"/>
          </a:solidFill>
          <a:latin typeface="+mn-lt"/>
          <a:ea typeface="+mn-ea"/>
          <a:cs typeface="+mn-cs"/>
        </a:defRPr>
      </a:lvl8pPr>
      <a:lvl9pPr marL="15988604" indent="-940506" algn="l" defTabSz="1881012" rtl="0" eaLnBrk="1" latinLnBrk="0" hangingPunct="1">
        <a:spcBef>
          <a:spcPct val="20000"/>
        </a:spcBef>
        <a:buFont typeface="Arial"/>
        <a:buChar char="•"/>
        <a:defRPr sz="8200" kern="1200">
          <a:solidFill>
            <a:schemeClr val="tx1"/>
          </a:solidFill>
          <a:latin typeface="+mn-lt"/>
          <a:ea typeface="+mn-ea"/>
          <a:cs typeface="+mn-cs"/>
        </a:defRPr>
      </a:lvl9pPr>
    </p:bodyStyle>
    <p:otherStyle>
      <a:defPPr>
        <a:defRPr lang="en-US"/>
      </a:defPPr>
      <a:lvl1pPr marL="0" algn="l" defTabSz="1881012" rtl="0" eaLnBrk="1" latinLnBrk="0" hangingPunct="1">
        <a:defRPr sz="7400" kern="1200">
          <a:solidFill>
            <a:schemeClr val="tx1"/>
          </a:solidFill>
          <a:latin typeface="+mn-lt"/>
          <a:ea typeface="+mn-ea"/>
          <a:cs typeface="+mn-cs"/>
        </a:defRPr>
      </a:lvl1pPr>
      <a:lvl2pPr marL="1881012" algn="l" defTabSz="1881012" rtl="0" eaLnBrk="1" latinLnBrk="0" hangingPunct="1">
        <a:defRPr sz="7400" kern="1200">
          <a:solidFill>
            <a:schemeClr val="tx1"/>
          </a:solidFill>
          <a:latin typeface="+mn-lt"/>
          <a:ea typeface="+mn-ea"/>
          <a:cs typeface="+mn-cs"/>
        </a:defRPr>
      </a:lvl2pPr>
      <a:lvl3pPr marL="3762024" algn="l" defTabSz="1881012" rtl="0" eaLnBrk="1" latinLnBrk="0" hangingPunct="1">
        <a:defRPr sz="7400" kern="1200">
          <a:solidFill>
            <a:schemeClr val="tx1"/>
          </a:solidFill>
          <a:latin typeface="+mn-lt"/>
          <a:ea typeface="+mn-ea"/>
          <a:cs typeface="+mn-cs"/>
        </a:defRPr>
      </a:lvl3pPr>
      <a:lvl4pPr marL="5643037" algn="l" defTabSz="1881012" rtl="0" eaLnBrk="1" latinLnBrk="0" hangingPunct="1">
        <a:defRPr sz="7400" kern="1200">
          <a:solidFill>
            <a:schemeClr val="tx1"/>
          </a:solidFill>
          <a:latin typeface="+mn-lt"/>
          <a:ea typeface="+mn-ea"/>
          <a:cs typeface="+mn-cs"/>
        </a:defRPr>
      </a:lvl4pPr>
      <a:lvl5pPr marL="7524049" algn="l" defTabSz="1881012" rtl="0" eaLnBrk="1" latinLnBrk="0" hangingPunct="1">
        <a:defRPr sz="7400" kern="1200">
          <a:solidFill>
            <a:schemeClr val="tx1"/>
          </a:solidFill>
          <a:latin typeface="+mn-lt"/>
          <a:ea typeface="+mn-ea"/>
          <a:cs typeface="+mn-cs"/>
        </a:defRPr>
      </a:lvl5pPr>
      <a:lvl6pPr marL="9405061" algn="l" defTabSz="1881012" rtl="0" eaLnBrk="1" latinLnBrk="0" hangingPunct="1">
        <a:defRPr sz="7400" kern="1200">
          <a:solidFill>
            <a:schemeClr val="tx1"/>
          </a:solidFill>
          <a:latin typeface="+mn-lt"/>
          <a:ea typeface="+mn-ea"/>
          <a:cs typeface="+mn-cs"/>
        </a:defRPr>
      </a:lvl6pPr>
      <a:lvl7pPr marL="11286073" algn="l" defTabSz="1881012" rtl="0" eaLnBrk="1" latinLnBrk="0" hangingPunct="1">
        <a:defRPr sz="7400" kern="1200">
          <a:solidFill>
            <a:schemeClr val="tx1"/>
          </a:solidFill>
          <a:latin typeface="+mn-lt"/>
          <a:ea typeface="+mn-ea"/>
          <a:cs typeface="+mn-cs"/>
        </a:defRPr>
      </a:lvl7pPr>
      <a:lvl8pPr marL="13167086" algn="l" defTabSz="1881012" rtl="0" eaLnBrk="1" latinLnBrk="0" hangingPunct="1">
        <a:defRPr sz="7400" kern="1200">
          <a:solidFill>
            <a:schemeClr val="tx1"/>
          </a:solidFill>
          <a:latin typeface="+mn-lt"/>
          <a:ea typeface="+mn-ea"/>
          <a:cs typeface="+mn-cs"/>
        </a:defRPr>
      </a:lvl8pPr>
      <a:lvl9pPr marL="15048098" algn="l" defTabSz="1881012" rtl="0" eaLnBrk="1" latinLnBrk="0" hangingPunct="1">
        <a:defRPr sz="7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p:cNvSpPr>
          <p:nvPr/>
        </p:nvSpPr>
        <p:spPr>
          <a:xfrm>
            <a:off x="685800" y="3182731"/>
            <a:ext cx="6400800" cy="14434715"/>
          </a:xfrm>
          <a:prstGeom prst="rect">
            <a:avLst/>
          </a:prstGeom>
          <a:noFill/>
          <a:ln>
            <a:noFill/>
          </a:ln>
        </p:spPr>
        <p:txBody>
          <a:bodyPr wrap="square" lIns="0" rtlCol="0">
            <a:spAutoFit/>
          </a:bodyPr>
          <a:lstStyle/>
          <a:p>
            <a:pPr algn="just">
              <a:spcAft>
                <a:spcPts val="1200"/>
              </a:spcAft>
            </a:pPr>
            <a:r>
              <a:rPr lang="en-US" sz="2800" b="1" dirty="0">
                <a:latin typeface="Times New Roman"/>
                <a:cs typeface="Times New Roman"/>
              </a:rPr>
              <a:t>ABSTRACT</a:t>
            </a:r>
          </a:p>
          <a:p>
            <a:pPr algn="just"/>
            <a:r>
              <a:rPr lang="en-US" sz="2300" b="1" dirty="0" smtClean="0">
                <a:latin typeface="Times New Roman"/>
                <a:cs typeface="Times New Roman"/>
              </a:rPr>
              <a:t>Key Terms</a:t>
            </a:r>
            <a:r>
              <a:rPr lang="en-US" sz="2300" dirty="0" smtClean="0">
                <a:latin typeface="Times New Roman"/>
                <a:cs typeface="Times New Roman"/>
              </a:rPr>
              <a:t>:  </a:t>
            </a:r>
            <a:r>
              <a:rPr lang="en-US" sz="2300" b="1" dirty="0" smtClean="0">
                <a:latin typeface="Times New Roman"/>
                <a:cs typeface="Times New Roman"/>
              </a:rPr>
              <a:t>Parent involvement, Common Core State Standards, Homework, K – 2 Mathematics</a:t>
            </a:r>
          </a:p>
          <a:p>
            <a:pPr algn="just"/>
            <a:endParaRPr lang="en-US" sz="2300" b="1" dirty="0" smtClean="0">
              <a:latin typeface="Times New Roman"/>
              <a:cs typeface="Times New Roman"/>
            </a:endParaRPr>
          </a:p>
          <a:p>
            <a:pPr algn="just"/>
            <a:r>
              <a:rPr lang="en-US" sz="2300" dirty="0" smtClean="0">
                <a:latin typeface="Times New Roman"/>
                <a:cs typeface="Times New Roman"/>
              </a:rPr>
              <a:t>In </a:t>
            </a:r>
            <a:r>
              <a:rPr lang="en-US" sz="2300" dirty="0">
                <a:latin typeface="Times New Roman"/>
                <a:cs typeface="Times New Roman"/>
              </a:rPr>
              <a:t>this study, the 2014 REU math team developed and provided a workshop that assisted parents in understanding the North Carolina Common Core State Standards for K-2 Mathematics to assist with student homework assignments. Parent involvement is defined as parent participating in the educational processes and experiences of their children. A chi-square analysis was used to analyze data collected from the pre survey and the post survey administered to participants in the workshop. The study revealed all of the individual components of parent involvement were positively and significantly related to educational goals. The study identified various aspects of parent involvement that yielded statistically significant results in affirming that parent involvement attributed to urban student achievement. These findings were particularly helpful for indicating which kinds of parent involvement influenced academic success. Most notably, parent expectations and styles demonstrated a strong relationship with scholastic outcomes. Parent expectations and styles created an educationally oriented ambience that established an understanding of the certain level of support the child needed to succeed academically. The REU mathematics team focused on three essential questions in this study: (1) What practices will increase parent awareness of K-2 NC-CCSS for mathematics at P. W. Moore Elementary School? (2) What methods can be used to strengthen parent skills in assisting with mathematics homework assignments at P. W. Moore Elementary School? (3) What actions can be taken to motivate parent involvement in the school improvement process focusing on mathematics at P. W. Moore Elementary School?</a:t>
            </a:r>
          </a:p>
          <a:p>
            <a:r>
              <a:rPr lang="en-US" sz="1000" dirty="0">
                <a:latin typeface="Times New Roman"/>
                <a:cs typeface="Times New Roman"/>
              </a:rPr>
              <a:t> </a:t>
            </a:r>
          </a:p>
          <a:p>
            <a:pPr algn="just"/>
            <a:endParaRPr lang="en-US" sz="1000" dirty="0" smtClean="0">
              <a:latin typeface="Times New Roman"/>
              <a:cs typeface="Times New Roman"/>
            </a:endParaRPr>
          </a:p>
        </p:txBody>
      </p:sp>
      <p:sp>
        <p:nvSpPr>
          <p:cNvPr id="7" name="TextBox 6"/>
          <p:cNvSpPr txBox="1"/>
          <p:nvPr/>
        </p:nvSpPr>
        <p:spPr>
          <a:xfrm>
            <a:off x="15744" y="2324524"/>
            <a:ext cx="43891199" cy="615553"/>
          </a:xfrm>
          <a:prstGeom prst="rect">
            <a:avLst/>
          </a:prstGeom>
          <a:solidFill>
            <a:srgbClr val="C50014"/>
          </a:solidFill>
          <a:ln>
            <a:solidFill>
              <a:srgbClr val="C50014"/>
            </a:solidFill>
          </a:ln>
        </p:spPr>
        <p:txBody>
          <a:bodyPr wrap="square" lIns="182880" tIns="91440" bIns="91440" rtlCol="0">
            <a:spAutoFit/>
          </a:bodyPr>
          <a:lstStyle/>
          <a:p>
            <a:r>
              <a:rPr lang="en-US" sz="2800" dirty="0" smtClean="0">
                <a:solidFill>
                  <a:srgbClr val="FFFFFF"/>
                </a:solidFill>
                <a:latin typeface="Times New Roman"/>
                <a:cs typeface="Times New Roman"/>
              </a:rPr>
              <a:t>Team Members:  </a:t>
            </a:r>
            <a:r>
              <a:rPr lang="en-US" sz="2800" dirty="0" err="1">
                <a:solidFill>
                  <a:srgbClr val="FFFFFF"/>
                </a:solidFill>
                <a:latin typeface="Times New Roman"/>
                <a:cs typeface="Times New Roman"/>
              </a:rPr>
              <a:t>Tayla</a:t>
            </a:r>
            <a:r>
              <a:rPr lang="en-US" sz="2800" dirty="0">
                <a:solidFill>
                  <a:srgbClr val="FFFFFF"/>
                </a:solidFill>
                <a:latin typeface="Times New Roman"/>
                <a:cs typeface="Times New Roman"/>
              </a:rPr>
              <a:t> </a:t>
            </a:r>
            <a:r>
              <a:rPr lang="en-US" sz="2800" dirty="0" err="1">
                <a:solidFill>
                  <a:srgbClr val="FFFFFF"/>
                </a:solidFill>
                <a:latin typeface="Times New Roman"/>
                <a:cs typeface="Times New Roman"/>
              </a:rPr>
              <a:t>Frizell</a:t>
            </a:r>
            <a:r>
              <a:rPr lang="en-US" sz="2800" dirty="0">
                <a:solidFill>
                  <a:srgbClr val="FFFFFF"/>
                </a:solidFill>
                <a:latin typeface="Times New Roman"/>
                <a:cs typeface="Times New Roman"/>
              </a:rPr>
              <a:t> (MVSU</a:t>
            </a:r>
            <a:r>
              <a:rPr lang="en-US" sz="2800" dirty="0" smtClean="0">
                <a:solidFill>
                  <a:srgbClr val="FFFFFF"/>
                </a:solidFill>
                <a:latin typeface="Times New Roman"/>
                <a:cs typeface="Times New Roman"/>
              </a:rPr>
              <a:t>), Nyjah Grant (Longwood), Deanna Mallard (MVSU) 	Mentors: Dr. Darnell Johnson (ECSU), Dr. Ervin Howard (ECSU)               Principal </a:t>
            </a:r>
            <a:r>
              <a:rPr lang="en-US" sz="2800" dirty="0">
                <a:solidFill>
                  <a:srgbClr val="FFFFFF"/>
                </a:solidFill>
                <a:latin typeface="Times New Roman"/>
                <a:cs typeface="Times New Roman"/>
              </a:rPr>
              <a:t>Investigator: Dr. Linda </a:t>
            </a:r>
            <a:r>
              <a:rPr lang="en-US" sz="2800" dirty="0" smtClean="0">
                <a:solidFill>
                  <a:srgbClr val="FFFFFF"/>
                </a:solidFill>
                <a:latin typeface="Times New Roman"/>
                <a:cs typeface="Times New Roman"/>
              </a:rPr>
              <a:t>B. Hayden (ECSU), 1704 </a:t>
            </a:r>
            <a:r>
              <a:rPr lang="en-US" sz="2800" dirty="0">
                <a:solidFill>
                  <a:srgbClr val="FFFFFF"/>
                </a:solidFill>
                <a:latin typeface="Times New Roman"/>
                <a:cs typeface="Times New Roman"/>
              </a:rPr>
              <a:t>Weeksville Rd, Box </a:t>
            </a:r>
            <a:r>
              <a:rPr lang="en-US" sz="2800" dirty="0" smtClean="0">
                <a:solidFill>
                  <a:srgbClr val="FFFFFF"/>
                </a:solidFill>
                <a:latin typeface="Times New Roman"/>
                <a:cs typeface="Times New Roman"/>
              </a:rPr>
              <a:t>672, Elizabeth </a:t>
            </a:r>
            <a:r>
              <a:rPr lang="en-US" sz="2800" dirty="0">
                <a:solidFill>
                  <a:srgbClr val="FFFFFF"/>
                </a:solidFill>
                <a:latin typeface="Times New Roman"/>
                <a:cs typeface="Times New Roman"/>
              </a:rPr>
              <a:t>City, North Carolina 27909</a:t>
            </a:r>
          </a:p>
        </p:txBody>
      </p:sp>
      <p:sp>
        <p:nvSpPr>
          <p:cNvPr id="13" name="Rectangle 12"/>
          <p:cNvSpPr/>
          <p:nvPr/>
        </p:nvSpPr>
        <p:spPr>
          <a:xfrm>
            <a:off x="0" y="21955080"/>
            <a:ext cx="43891199" cy="453196"/>
          </a:xfrm>
          <a:prstGeom prst="rect">
            <a:avLst/>
          </a:prstGeom>
          <a:solidFill>
            <a:srgbClr val="AE845B"/>
          </a:solidFill>
          <a:ln>
            <a:solidFill>
              <a:srgbClr val="AE845B"/>
            </a:solidFill>
          </a:ln>
        </p:spPr>
        <p:txBody>
          <a:bodyPr wrap="square" lIns="182880" tIns="182880" rIns="914400" bIns="274320" rtlCol="0">
            <a:spAutoFit/>
          </a:bodyPr>
          <a:lstStyle/>
          <a:p>
            <a:endParaRPr lang="en-US" sz="6600" spc="200">
              <a:solidFill>
                <a:schemeClr val="bg1"/>
              </a:solidFill>
              <a:latin typeface="Times New Roman"/>
              <a:cs typeface="Times New Roman"/>
            </a:endParaRPr>
          </a:p>
        </p:txBody>
      </p:sp>
      <p:sp>
        <p:nvSpPr>
          <p:cNvPr id="18" name="TextBox 17"/>
          <p:cNvSpPr txBox="1"/>
          <p:nvPr/>
        </p:nvSpPr>
        <p:spPr>
          <a:xfrm>
            <a:off x="22317477" y="15908627"/>
            <a:ext cx="6400800" cy="5278369"/>
          </a:xfrm>
          <a:prstGeom prst="rect">
            <a:avLst/>
          </a:prstGeom>
          <a:noFill/>
          <a:ln>
            <a:solidFill>
              <a:srgbClr val="FFFFFF"/>
            </a:solidFill>
          </a:ln>
        </p:spPr>
        <p:txBody>
          <a:bodyPr wrap="square" lIns="0" rtlCol="0">
            <a:spAutoFit/>
          </a:bodyPr>
          <a:lstStyle/>
          <a:p>
            <a:pPr>
              <a:spcAft>
                <a:spcPts val="1200"/>
              </a:spcAft>
            </a:pPr>
            <a:r>
              <a:rPr lang="en-US" sz="2800" b="1" dirty="0" smtClean="0">
                <a:latin typeface="Times New Roman"/>
                <a:cs typeface="Times New Roman"/>
              </a:rPr>
              <a:t>RESULTS</a:t>
            </a:r>
            <a:endParaRPr lang="en-US" sz="2300" dirty="0" smtClean="0">
              <a:latin typeface="Times New Roman"/>
              <a:cs typeface="Times New Roman"/>
            </a:endParaRPr>
          </a:p>
          <a:p>
            <a:pPr algn="just"/>
            <a:r>
              <a:rPr lang="en-US" sz="2300" dirty="0" smtClean="0">
                <a:latin typeface="Times New Roman"/>
                <a:cs typeface="Times New Roman"/>
              </a:rPr>
              <a:t>The </a:t>
            </a:r>
            <a:r>
              <a:rPr lang="en-US" sz="2300" dirty="0">
                <a:latin typeface="Times New Roman"/>
                <a:cs typeface="Times New Roman"/>
              </a:rPr>
              <a:t>results gathered from the pre-survey and post-survey instruments were used to determine whether or not the information conveyed during the workshop produced any changes parent’s attitudes toward Kindergarten through 2nd grade mathematics</a:t>
            </a:r>
            <a:r>
              <a:rPr lang="en-US" sz="2300" dirty="0" smtClean="0">
                <a:latin typeface="Times New Roman"/>
                <a:cs typeface="Times New Roman"/>
              </a:rPr>
              <a:t>.  Examining the Focus Question Comparison graph, there is a notable increase in agreement with the questions dealing with the third focus question.  This question discussed parent’s motivation to become involved in the school environment.  The workshop primarily focused on the ways in which parents can use themselves as a tool to make a better learning setting for their children.</a:t>
            </a:r>
            <a:endParaRPr lang="en-US" sz="2300" dirty="0">
              <a:latin typeface="Times New Roman"/>
              <a:cs typeface="Times New Roman"/>
            </a:endParaRPr>
          </a:p>
        </p:txBody>
      </p:sp>
      <p:sp>
        <p:nvSpPr>
          <p:cNvPr id="31" name="TextBox 30"/>
          <p:cNvSpPr txBox="1">
            <a:spLocks/>
          </p:cNvSpPr>
          <p:nvPr/>
        </p:nvSpPr>
        <p:spPr>
          <a:xfrm>
            <a:off x="29651081" y="7419812"/>
            <a:ext cx="6400800" cy="8817798"/>
          </a:xfrm>
          <a:prstGeom prst="rect">
            <a:avLst/>
          </a:prstGeom>
          <a:noFill/>
          <a:ln>
            <a:solidFill>
              <a:srgbClr val="FFFFFF"/>
            </a:solidFill>
          </a:ln>
        </p:spPr>
        <p:txBody>
          <a:bodyPr wrap="square" lIns="0" rtlCol="0">
            <a:spAutoFit/>
          </a:bodyPr>
          <a:lstStyle/>
          <a:p>
            <a:pPr algn="just">
              <a:spcAft>
                <a:spcPts val="1200"/>
              </a:spcAft>
            </a:pPr>
            <a:r>
              <a:rPr lang="en-US" sz="2800" b="1" dirty="0" smtClean="0">
                <a:latin typeface="Times New Roman"/>
                <a:cs typeface="Times New Roman"/>
              </a:rPr>
              <a:t>CONCLUSION</a:t>
            </a:r>
          </a:p>
          <a:p>
            <a:pPr algn="just">
              <a:spcAft>
                <a:spcPts val="1200"/>
              </a:spcAft>
            </a:pPr>
            <a:r>
              <a:rPr lang="en-US" sz="2300" dirty="0">
                <a:latin typeface="Times New Roman"/>
                <a:cs typeface="Times New Roman"/>
              </a:rPr>
              <a:t>The results of the survey concluded that parent involvement contributes to growth in student learning. Good parents accomplish things, including motivating and engaging their children, acquiring new knowledge and skills, and collaborating with teachers. But those accomplishments best serve their purpose when they lead their child to help improve student achievement. Professional development leads effective parents to support their children in the mathematics lesson by assisting with homework assignments and keeping in contact with the child's teacher when need be upon measuring students’ growth in learning along the way. The workshop provided richer information on what skills and topics students are learning according to the Common Core State Standards</a:t>
            </a:r>
            <a:r>
              <a:rPr lang="en-US" sz="2300" dirty="0" smtClean="0">
                <a:latin typeface="Times New Roman"/>
                <a:cs typeface="Times New Roman"/>
              </a:rPr>
              <a:t>. </a:t>
            </a:r>
            <a:r>
              <a:rPr lang="en-US" sz="2300" dirty="0">
                <a:latin typeface="Times New Roman"/>
                <a:cs typeface="Times New Roman"/>
              </a:rPr>
              <a:t>In this way, the standards provided the parents with a different perspective on mathematics and understand the importance of being involved with their child’s education. </a:t>
            </a:r>
            <a:r>
              <a:rPr lang="en-US" sz="2300" dirty="0" smtClean="0">
                <a:latin typeface="Times New Roman"/>
                <a:cs typeface="Times New Roman"/>
              </a:rPr>
              <a:t> </a:t>
            </a:r>
            <a:r>
              <a:rPr lang="en-US" sz="2300" dirty="0">
                <a:latin typeface="Times New Roman"/>
                <a:cs typeface="Times New Roman"/>
              </a:rPr>
              <a:t>At the conclusion of the workshop, parents understood the math language by constructing different activities and were given different tips that can be used in the home</a:t>
            </a:r>
            <a:r>
              <a:rPr lang="en-US" sz="2300" dirty="0" smtClean="0">
                <a:latin typeface="Times New Roman"/>
                <a:cs typeface="Times New Roman"/>
              </a:rPr>
              <a:t>.</a:t>
            </a:r>
          </a:p>
        </p:txBody>
      </p:sp>
      <p:sp>
        <p:nvSpPr>
          <p:cNvPr id="54" name="TextBox 53"/>
          <p:cNvSpPr txBox="1"/>
          <p:nvPr/>
        </p:nvSpPr>
        <p:spPr>
          <a:xfrm>
            <a:off x="7718604" y="14846798"/>
            <a:ext cx="6400800" cy="6340198"/>
          </a:xfrm>
          <a:prstGeom prst="rect">
            <a:avLst/>
          </a:prstGeom>
          <a:noFill/>
          <a:ln>
            <a:solidFill>
              <a:srgbClr val="FFFFFF"/>
            </a:solidFill>
          </a:ln>
        </p:spPr>
        <p:txBody>
          <a:bodyPr wrap="square" lIns="0" rtlCol="0">
            <a:spAutoFit/>
          </a:bodyPr>
          <a:lstStyle/>
          <a:p>
            <a:pPr>
              <a:spcAft>
                <a:spcPts val="1200"/>
              </a:spcAft>
            </a:pPr>
            <a:r>
              <a:rPr lang="en-US" sz="2800" b="1" dirty="0" smtClean="0">
                <a:latin typeface="Times New Roman"/>
                <a:cs typeface="Times New Roman"/>
              </a:rPr>
              <a:t>METHODOLOGY</a:t>
            </a:r>
          </a:p>
          <a:p>
            <a:pPr algn="just"/>
            <a:r>
              <a:rPr lang="en-US" sz="2300" dirty="0" smtClean="0">
                <a:latin typeface="Times New Roman"/>
                <a:cs typeface="Times New Roman"/>
              </a:rPr>
              <a:t>Pre and post surveys were used to gage workshop results pertaining to parent involvement.  These surveys consisted of twenty-five questions which addressed the following: North Carolina Standards for Kindergarten through 2</a:t>
            </a:r>
            <a:r>
              <a:rPr lang="en-US" sz="2300" baseline="30000" dirty="0" smtClean="0">
                <a:latin typeface="Times New Roman"/>
                <a:cs typeface="Times New Roman"/>
              </a:rPr>
              <a:t>nd</a:t>
            </a:r>
            <a:r>
              <a:rPr lang="en-US" sz="2300" dirty="0" smtClean="0">
                <a:latin typeface="Times New Roman"/>
                <a:cs typeface="Times New Roman"/>
              </a:rPr>
              <a:t> grade mathematics; parent’s skills/understanding of children’s mathematics homework; and parent’s participation in school related activities.  In these questions, parents chose their level of agreement using 1 as strongly disagree, 2 as disagree, 3 as neutral, 4 as agree, and 5 as strongly agree.  Once pre surveys were distributed parents would attend an educational workshop pertaining to their child’s grade level. At the conclusion of the workshop, parents completed post surveys to assess whether or not the information was conveyed correctly.   </a:t>
            </a:r>
          </a:p>
        </p:txBody>
      </p:sp>
      <p:pic>
        <p:nvPicPr>
          <p:cNvPr id="63" name="Picture 6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87261" y="489231"/>
            <a:ext cx="3426481" cy="1533627"/>
          </a:xfrm>
          <a:prstGeom prst="rect">
            <a:avLst/>
          </a:prstGeom>
        </p:spPr>
      </p:pic>
      <p:sp>
        <p:nvSpPr>
          <p:cNvPr id="50" name="Rectangle 49"/>
          <p:cNvSpPr/>
          <p:nvPr/>
        </p:nvSpPr>
        <p:spPr>
          <a:xfrm>
            <a:off x="7772400" y="3182731"/>
            <a:ext cx="6400800" cy="3862596"/>
          </a:xfrm>
          <a:prstGeom prst="rect">
            <a:avLst/>
          </a:prstGeom>
          <a:ln>
            <a:solidFill>
              <a:srgbClr val="FFFFFF"/>
            </a:solidFill>
          </a:ln>
        </p:spPr>
        <p:txBody>
          <a:bodyPr wrap="square">
            <a:spAutoFit/>
          </a:bodyPr>
          <a:lstStyle/>
          <a:p>
            <a:pPr algn="just">
              <a:spcAft>
                <a:spcPts val="1200"/>
              </a:spcAft>
            </a:pPr>
            <a:r>
              <a:rPr lang="en-US" sz="2800" b="1" dirty="0" smtClean="0">
                <a:latin typeface="Times New Roman"/>
                <a:cs typeface="Times New Roman"/>
              </a:rPr>
              <a:t>PURPOSE</a:t>
            </a:r>
          </a:p>
          <a:p>
            <a:pPr algn="just"/>
            <a:r>
              <a:rPr lang="en-US" sz="2300" dirty="0">
                <a:latin typeface="Times New Roman"/>
                <a:cs typeface="Times New Roman"/>
              </a:rPr>
              <a:t>The </a:t>
            </a:r>
            <a:r>
              <a:rPr lang="en-US" sz="2300" dirty="0" smtClean="0">
                <a:latin typeface="Times New Roman"/>
                <a:cs typeface="Times New Roman"/>
              </a:rPr>
              <a:t>purpose of this research was to develop training sessions in mathematics support skills for parents and/or guardians of Kindergarten through 2</a:t>
            </a:r>
            <a:r>
              <a:rPr lang="en-US" sz="2300" baseline="30000" dirty="0" smtClean="0">
                <a:latin typeface="Times New Roman"/>
                <a:cs typeface="Times New Roman"/>
              </a:rPr>
              <a:t>nd</a:t>
            </a:r>
            <a:r>
              <a:rPr lang="en-US" sz="2300" dirty="0" smtClean="0">
                <a:latin typeface="Times New Roman"/>
                <a:cs typeface="Times New Roman"/>
              </a:rPr>
              <a:t> grade students enrolled at P. W. Moore Elementary School.  Parents’ attitudes toward mathematics have an impact on children's’ attitudes.  This process will extend mathematical concepts from the classroom to home and establish the idea that mathematics is not just a school subject, but an everyday subject.</a:t>
            </a:r>
          </a:p>
        </p:txBody>
      </p:sp>
      <p:sp>
        <p:nvSpPr>
          <p:cNvPr id="24" name="Rectangle 23"/>
          <p:cNvSpPr/>
          <p:nvPr/>
        </p:nvSpPr>
        <p:spPr>
          <a:xfrm>
            <a:off x="2257764" y="0"/>
            <a:ext cx="41713758" cy="232452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r>
              <a:rPr lang="en-US" sz="8000" spc="200" dirty="0" smtClean="0">
                <a:solidFill>
                  <a:schemeClr val="bg1"/>
                </a:solidFill>
                <a:latin typeface="Times New Roman"/>
                <a:cs typeface="Times New Roman"/>
              </a:rPr>
              <a:t>	</a:t>
            </a:r>
            <a:r>
              <a:rPr lang="en-US" sz="8000" spc="200" dirty="0" smtClean="0">
                <a:solidFill>
                  <a:srgbClr val="000000"/>
                </a:solidFill>
                <a:latin typeface="Times New Roman"/>
                <a:cs typeface="Times New Roman"/>
              </a:rPr>
              <a:t>Enhancing </a:t>
            </a:r>
            <a:r>
              <a:rPr lang="en-US" sz="8000" spc="200" dirty="0">
                <a:solidFill>
                  <a:srgbClr val="000000"/>
                </a:solidFill>
                <a:latin typeface="Times New Roman"/>
                <a:cs typeface="Times New Roman"/>
              </a:rPr>
              <a:t>Parent Involvement in NC-CCSS for K – 2 Mathematics  </a:t>
            </a:r>
          </a:p>
        </p:txBody>
      </p:sp>
      <p:sp>
        <p:nvSpPr>
          <p:cNvPr id="2" name="TextBox 1"/>
          <p:cNvSpPr txBox="1"/>
          <p:nvPr/>
        </p:nvSpPr>
        <p:spPr>
          <a:xfrm>
            <a:off x="7718604" y="7279610"/>
            <a:ext cx="6400800" cy="4185762"/>
          </a:xfrm>
          <a:prstGeom prst="rect">
            <a:avLst/>
          </a:prstGeom>
          <a:noFill/>
          <a:ln>
            <a:solidFill>
              <a:srgbClr val="FFFFFF"/>
            </a:solidFill>
          </a:ln>
        </p:spPr>
        <p:txBody>
          <a:bodyPr wrap="square" rtlCol="0">
            <a:spAutoFit/>
          </a:bodyPr>
          <a:lstStyle/>
          <a:p>
            <a:pPr>
              <a:spcAft>
                <a:spcPts val="1200"/>
              </a:spcAft>
            </a:pPr>
            <a:r>
              <a:rPr lang="en-US" sz="2600" b="1" dirty="0" smtClean="0">
                <a:latin typeface="Times New Roman"/>
                <a:cs typeface="Times New Roman"/>
              </a:rPr>
              <a:t>PARTICIPANTS</a:t>
            </a:r>
          </a:p>
          <a:p>
            <a:pPr algn="just"/>
            <a:r>
              <a:rPr lang="en-US" sz="2300" dirty="0" smtClean="0">
                <a:latin typeface="Times New Roman"/>
                <a:cs typeface="Times New Roman"/>
              </a:rPr>
              <a:t>Participants for this study were selected using a voluntary response method.  In detail, 150 flyers were mailed to P.W. Moore Elementary School parents of Kindergarten, 1</a:t>
            </a:r>
            <a:r>
              <a:rPr lang="en-US" sz="2300" baseline="30000" dirty="0" smtClean="0">
                <a:latin typeface="Times New Roman"/>
                <a:cs typeface="Times New Roman"/>
              </a:rPr>
              <a:t>st</a:t>
            </a:r>
            <a:r>
              <a:rPr lang="en-US" sz="2300" dirty="0" smtClean="0">
                <a:latin typeface="Times New Roman"/>
                <a:cs typeface="Times New Roman"/>
              </a:rPr>
              <a:t> grade, and 2</a:t>
            </a:r>
            <a:r>
              <a:rPr lang="en-US" sz="2300" baseline="30000" dirty="0" smtClean="0">
                <a:latin typeface="Times New Roman"/>
                <a:cs typeface="Times New Roman"/>
              </a:rPr>
              <a:t>nd</a:t>
            </a:r>
            <a:r>
              <a:rPr lang="en-US" sz="2300" dirty="0" smtClean="0">
                <a:latin typeface="Times New Roman"/>
                <a:cs typeface="Times New Roman"/>
              </a:rPr>
              <a:t> grade students. There was a low participant rate of 5% in comparison to the number of flyers sent out to parents.  Of those who responded, these parents showed an interest in their involvement in their child’s education., from the eight parents 25% were male and 75%  were female. </a:t>
            </a:r>
            <a:r>
              <a:rPr lang="en-US" sz="2300" u="sng" dirty="0" smtClean="0">
                <a:latin typeface="Times New Roman"/>
                <a:cs typeface="Times New Roman"/>
              </a:rPr>
              <a:t> </a:t>
            </a:r>
            <a:endParaRPr lang="en-US" sz="2300" u="sng" dirty="0">
              <a:latin typeface="Times New Roman"/>
              <a:cs typeface="Times New Roman"/>
            </a:endParaRPr>
          </a:p>
        </p:txBody>
      </p:sp>
      <p:sp>
        <p:nvSpPr>
          <p:cNvPr id="53" name="TextBox 52"/>
          <p:cNvSpPr txBox="1"/>
          <p:nvPr/>
        </p:nvSpPr>
        <p:spPr>
          <a:xfrm>
            <a:off x="29651081" y="16418600"/>
            <a:ext cx="6400800" cy="4570482"/>
          </a:xfrm>
          <a:prstGeom prst="rect">
            <a:avLst/>
          </a:prstGeom>
          <a:noFill/>
          <a:ln>
            <a:solidFill>
              <a:srgbClr val="FFFFFF"/>
            </a:solidFill>
          </a:ln>
        </p:spPr>
        <p:txBody>
          <a:bodyPr wrap="square" rtlCol="0">
            <a:spAutoFit/>
          </a:bodyPr>
          <a:lstStyle/>
          <a:p>
            <a:pPr>
              <a:spcAft>
                <a:spcPts val="1200"/>
              </a:spcAft>
            </a:pPr>
            <a:r>
              <a:rPr lang="en-US" sz="2800" b="1" dirty="0" smtClean="0">
                <a:latin typeface="Times New Roman"/>
                <a:cs typeface="Times New Roman"/>
              </a:rPr>
              <a:t>FUTURE WORK</a:t>
            </a:r>
          </a:p>
          <a:p>
            <a:pPr algn="just"/>
            <a:r>
              <a:rPr lang="en-US" sz="2300" dirty="0" smtClean="0">
                <a:latin typeface="Times New Roman"/>
                <a:cs typeface="Times New Roman"/>
              </a:rPr>
              <a:t>The long-term goal is to build stronger parent support system in Kindergarten, 1</a:t>
            </a:r>
            <a:r>
              <a:rPr lang="en-US" sz="2300" baseline="30000" dirty="0" smtClean="0">
                <a:latin typeface="Times New Roman"/>
                <a:cs typeface="Times New Roman"/>
              </a:rPr>
              <a:t>st</a:t>
            </a:r>
            <a:r>
              <a:rPr lang="en-US" sz="2300" dirty="0" smtClean="0">
                <a:latin typeface="Times New Roman"/>
                <a:cs typeface="Times New Roman"/>
              </a:rPr>
              <a:t> grade and 2</a:t>
            </a:r>
            <a:r>
              <a:rPr lang="en-US" sz="2300" baseline="30000" dirty="0" smtClean="0">
                <a:latin typeface="Times New Roman"/>
                <a:cs typeface="Times New Roman"/>
              </a:rPr>
              <a:t>nd</a:t>
            </a:r>
            <a:r>
              <a:rPr lang="en-US" sz="2300" dirty="0" smtClean="0">
                <a:latin typeface="Times New Roman"/>
                <a:cs typeface="Times New Roman"/>
              </a:rPr>
              <a:t> grade Mathematics in Pasquotank County Public Schools using the North Carolina Common core State Standards.  Continuation of this parent involvement workshop will be conducted at P. W. Elementary School during the 2014 – 2015 academic school year.  Using the same research methods, attendance will be enhanced by soliciting parents of Kindergarten through 2</a:t>
            </a:r>
            <a:r>
              <a:rPr lang="en-US" sz="2300" baseline="30000" dirty="0" smtClean="0">
                <a:latin typeface="Times New Roman"/>
                <a:cs typeface="Times New Roman"/>
              </a:rPr>
              <a:t>nd</a:t>
            </a:r>
            <a:r>
              <a:rPr lang="en-US" sz="2300" dirty="0" smtClean="0">
                <a:latin typeface="Times New Roman"/>
                <a:cs typeface="Times New Roman"/>
              </a:rPr>
              <a:t> grade level teacher’s classrooms.  </a:t>
            </a:r>
            <a:endParaRPr lang="en-US" sz="2300" dirty="0">
              <a:latin typeface="Times New Roman"/>
              <a:cs typeface="Times New Roman"/>
            </a:endParaRPr>
          </a:p>
        </p:txBody>
      </p:sp>
      <p:sp>
        <p:nvSpPr>
          <p:cNvPr id="55" name="TextBox 54"/>
          <p:cNvSpPr txBox="1"/>
          <p:nvPr/>
        </p:nvSpPr>
        <p:spPr>
          <a:xfrm>
            <a:off x="36789302" y="3522036"/>
            <a:ext cx="6400800" cy="3154710"/>
          </a:xfrm>
          <a:prstGeom prst="rect">
            <a:avLst/>
          </a:prstGeom>
          <a:noFill/>
          <a:ln>
            <a:solidFill>
              <a:srgbClr val="FFFFFF"/>
            </a:solidFill>
          </a:ln>
        </p:spPr>
        <p:txBody>
          <a:bodyPr wrap="square" rtlCol="0">
            <a:spAutoFit/>
          </a:bodyPr>
          <a:lstStyle/>
          <a:p>
            <a:pPr>
              <a:spcAft>
                <a:spcPts val="1200"/>
              </a:spcAft>
            </a:pPr>
            <a:r>
              <a:rPr lang="en-US" sz="2800" b="1" dirty="0" smtClean="0">
                <a:latin typeface="Times New Roman"/>
                <a:cs typeface="Times New Roman"/>
              </a:rPr>
              <a:t>ACKNOWLEDGEMENTS</a:t>
            </a:r>
          </a:p>
          <a:p>
            <a:pPr algn="just"/>
            <a:r>
              <a:rPr lang="en-US" sz="2300" dirty="0" smtClean="0">
                <a:latin typeface="Times New Roman"/>
                <a:cs typeface="Times New Roman"/>
              </a:rPr>
              <a:t>We, the 2014 </a:t>
            </a:r>
            <a:r>
              <a:rPr lang="en-US" sz="2300" dirty="0">
                <a:latin typeface="Times New Roman"/>
                <a:cs typeface="Times New Roman"/>
              </a:rPr>
              <a:t>Research Undergraduates </a:t>
            </a:r>
            <a:r>
              <a:rPr lang="en-US" sz="2300" dirty="0" smtClean="0">
                <a:latin typeface="Times New Roman"/>
                <a:cs typeface="Times New Roman"/>
              </a:rPr>
              <a:t>Mathematics </a:t>
            </a:r>
            <a:r>
              <a:rPr lang="en-US" sz="2300" dirty="0">
                <a:latin typeface="Times New Roman"/>
                <a:cs typeface="Times New Roman"/>
              </a:rPr>
              <a:t>Team would like </a:t>
            </a:r>
            <a:r>
              <a:rPr lang="en-US" sz="2300" dirty="0" smtClean="0">
                <a:latin typeface="Times New Roman"/>
                <a:cs typeface="Times New Roman"/>
              </a:rPr>
              <a:t>to give a special thanks to Dr</a:t>
            </a:r>
            <a:r>
              <a:rPr lang="en-US" sz="2300" dirty="0">
                <a:latin typeface="Times New Roman"/>
                <a:cs typeface="Times New Roman"/>
              </a:rPr>
              <a:t>. Linda B. </a:t>
            </a:r>
            <a:r>
              <a:rPr lang="en-US" sz="2300" dirty="0" smtClean="0">
                <a:latin typeface="Times New Roman"/>
                <a:cs typeface="Times New Roman"/>
              </a:rPr>
              <a:t>Hayden, </a:t>
            </a:r>
            <a:r>
              <a:rPr lang="en-US" sz="2300" dirty="0">
                <a:latin typeface="Times New Roman"/>
                <a:cs typeface="Times New Roman"/>
              </a:rPr>
              <a:t>Dr. Darnell </a:t>
            </a:r>
            <a:r>
              <a:rPr lang="en-US" sz="2300" dirty="0" smtClean="0">
                <a:latin typeface="Times New Roman"/>
                <a:cs typeface="Times New Roman"/>
              </a:rPr>
              <a:t>Johnson, </a:t>
            </a:r>
            <a:r>
              <a:rPr lang="en-US" sz="2300" dirty="0">
                <a:latin typeface="Times New Roman"/>
                <a:cs typeface="Times New Roman"/>
              </a:rPr>
              <a:t>Dr. Ervin Howard</a:t>
            </a:r>
            <a:r>
              <a:rPr lang="en-US" sz="2300" dirty="0" smtClean="0">
                <a:latin typeface="Times New Roman"/>
                <a:cs typeface="Times New Roman"/>
              </a:rPr>
              <a:t>, Dr. Stephanie D. B. Johnson, Principal Lindsey James, Teacher of the Year Mrs. </a:t>
            </a:r>
            <a:r>
              <a:rPr lang="en-US" sz="2300" dirty="0" err="1" smtClean="0">
                <a:latin typeface="Times New Roman"/>
                <a:cs typeface="Times New Roman"/>
              </a:rPr>
              <a:t>Joycelyn</a:t>
            </a:r>
            <a:r>
              <a:rPr lang="en-US" sz="2300" dirty="0" smtClean="0">
                <a:latin typeface="Times New Roman"/>
                <a:cs typeface="Times New Roman"/>
              </a:rPr>
              <a:t> Hinton, the REU Staff, and staff of P.W. Moore Elementary School.</a:t>
            </a:r>
            <a:endParaRPr lang="en-US" sz="2300" dirty="0">
              <a:latin typeface="Times New Roman"/>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904577398"/>
              </p:ext>
            </p:extLst>
          </p:nvPr>
        </p:nvGraphicFramePr>
        <p:xfrm>
          <a:off x="7718604" y="11752985"/>
          <a:ext cx="6454596" cy="2782220"/>
        </p:xfrm>
        <a:graphic>
          <a:graphicData uri="http://schemas.openxmlformats.org/drawingml/2006/table">
            <a:tbl>
              <a:tblPr firstRow="1" firstCol="1" bandRow="1">
                <a:tableStyleId>{2D5ABB26-0587-4C30-8999-92F81FD0307C}</a:tableStyleId>
              </a:tblPr>
              <a:tblGrid>
                <a:gridCol w="1198565"/>
                <a:gridCol w="2028733"/>
                <a:gridCol w="1613649"/>
                <a:gridCol w="1613649"/>
              </a:tblGrid>
              <a:tr h="556444">
                <a:tc gridSpan="4">
                  <a:txBody>
                    <a:bodyPr/>
                    <a:lstStyle/>
                    <a:p>
                      <a:pPr algn="ctr"/>
                      <a:r>
                        <a:rPr lang="en-US" sz="2400" b="1" dirty="0" smtClean="0">
                          <a:solidFill>
                            <a:schemeClr val="bg1"/>
                          </a:solidFill>
                          <a:latin typeface="Times New Roman"/>
                          <a:cs typeface="Times New Roman"/>
                        </a:rPr>
                        <a:t>Workshop of Summer 2014 K – 2 Parents</a:t>
                      </a:r>
                      <a:r>
                        <a:rPr lang="en-US" sz="2400" b="1" baseline="0" dirty="0" smtClean="0">
                          <a:solidFill>
                            <a:schemeClr val="bg1"/>
                          </a:solidFill>
                          <a:latin typeface="Times New Roman"/>
                          <a:cs typeface="Times New Roman"/>
                        </a:rPr>
                        <a:t> </a:t>
                      </a:r>
                      <a:endParaRPr lang="en-US" sz="2400" b="1" dirty="0">
                        <a:solidFill>
                          <a:schemeClr val="bg1"/>
                        </a:solidFill>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tx1"/>
                    </a:solidFill>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6444">
                <a:tc>
                  <a:txBody>
                    <a:bodyPr/>
                    <a:lstStyle/>
                    <a:p>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Kindergarten</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1</a:t>
                      </a:r>
                      <a:r>
                        <a:rPr lang="en-US" sz="2000" b="1" baseline="30000" dirty="0" smtClean="0">
                          <a:latin typeface="Times New Roman"/>
                          <a:cs typeface="Times New Roman"/>
                        </a:rPr>
                        <a:t>st</a:t>
                      </a:r>
                      <a:r>
                        <a:rPr lang="en-US" sz="2000" b="1" dirty="0" smtClean="0">
                          <a:latin typeface="Times New Roman"/>
                          <a:cs typeface="Times New Roman"/>
                        </a:rPr>
                        <a:t> Grade</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2</a:t>
                      </a:r>
                      <a:r>
                        <a:rPr lang="en-US" sz="2000" b="1" baseline="30000" dirty="0" smtClean="0">
                          <a:latin typeface="Times New Roman"/>
                          <a:cs typeface="Times New Roman"/>
                        </a:rPr>
                        <a:t>nd</a:t>
                      </a:r>
                      <a:r>
                        <a:rPr lang="en-US" sz="2000" b="1" dirty="0" smtClean="0">
                          <a:latin typeface="Times New Roman"/>
                          <a:cs typeface="Times New Roman"/>
                        </a:rPr>
                        <a:t> Grade</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6444">
                <a:tc>
                  <a:txBody>
                    <a:bodyPr/>
                    <a:lstStyle/>
                    <a:p>
                      <a:r>
                        <a:rPr lang="en-US" sz="2000" b="1" dirty="0" smtClean="0">
                          <a:latin typeface="Times New Roman"/>
                          <a:cs typeface="Times New Roman"/>
                        </a:rPr>
                        <a:t>Male</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1</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1</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0</a:t>
                      </a: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6444">
                <a:tc>
                  <a:txBody>
                    <a:bodyPr/>
                    <a:lstStyle/>
                    <a:p>
                      <a:r>
                        <a:rPr lang="en-US" sz="2000" b="1" dirty="0" smtClean="0">
                          <a:latin typeface="Times New Roman"/>
                          <a:cs typeface="Times New Roman"/>
                        </a:rPr>
                        <a:t>Female</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2</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3</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lang="en-US" sz="2000" b="1" dirty="0" smtClean="0">
                          <a:latin typeface="Times New Roman"/>
                          <a:cs typeface="Times New Roman"/>
                        </a:rPr>
                        <a:t>2</a:t>
                      </a:r>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56444">
                <a:tc gridSpan="4">
                  <a:txBody>
                    <a:bodyPr/>
                    <a:lstStyle/>
                    <a:p>
                      <a:pPr marL="0" marR="0" indent="0" algn="l" defTabSz="1881012" rtl="0" eaLnBrk="1" fontAlgn="auto" latinLnBrk="0" hangingPunct="1">
                        <a:lnSpc>
                          <a:spcPct val="100000"/>
                        </a:lnSpc>
                        <a:spcBef>
                          <a:spcPts val="0"/>
                        </a:spcBef>
                        <a:spcAft>
                          <a:spcPts val="0"/>
                        </a:spcAft>
                        <a:buClrTx/>
                        <a:buSzTx/>
                        <a:buFontTx/>
                        <a:buNone/>
                        <a:tabLst/>
                        <a:defRPr/>
                      </a:pPr>
                      <a:r>
                        <a:rPr lang="en-US" sz="2000" dirty="0" smtClean="0">
                          <a:latin typeface="Times New Roman"/>
                          <a:cs typeface="Times New Roman"/>
                        </a:rPr>
                        <a:t>TABLE 1.  K</a:t>
                      </a:r>
                      <a:r>
                        <a:rPr lang="en-US" sz="2000" baseline="0" dirty="0" smtClean="0">
                          <a:latin typeface="Times New Roman"/>
                          <a:cs typeface="Times New Roman"/>
                        </a:rPr>
                        <a:t> – 2 Parent Demographics</a:t>
                      </a:r>
                      <a:endParaRPr lang="en-US" sz="2000" dirty="0" smtClean="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hMerge="1">
                  <a:txBody>
                    <a:bodyPr/>
                    <a:lstStyle/>
                    <a:p>
                      <a:endParaRPr lang="en-US" sz="2000" b="1" dirty="0">
                        <a:latin typeface="Times New Roman"/>
                        <a:cs typeface="Times New Roman"/>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pic>
        <p:nvPicPr>
          <p:cNvPr id="28" name="Picture 27" descr="IMG_34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4791" y="17376041"/>
            <a:ext cx="5577843" cy="4183382"/>
          </a:xfrm>
          <a:prstGeom prst="rect">
            <a:avLst/>
          </a:prstGeom>
        </p:spPr>
      </p:pic>
      <p:graphicFrame>
        <p:nvGraphicFramePr>
          <p:cNvPr id="29" name="Table 28"/>
          <p:cNvGraphicFramePr>
            <a:graphicFrameLocks noGrp="1"/>
          </p:cNvGraphicFramePr>
          <p:nvPr>
            <p:extLst>
              <p:ext uri="{D42A27DB-BD31-4B8C-83A1-F6EECF244321}">
                <p14:modId xmlns:p14="http://schemas.microsoft.com/office/powerpoint/2010/main" val="3177324014"/>
              </p:ext>
            </p:extLst>
          </p:nvPr>
        </p:nvGraphicFramePr>
        <p:xfrm>
          <a:off x="22266167" y="9170570"/>
          <a:ext cx="6400800" cy="2857500"/>
        </p:xfrm>
        <a:graphic>
          <a:graphicData uri="http://schemas.openxmlformats.org/drawingml/2006/table">
            <a:tbl>
              <a:tblPr firstRow="1" bandRow="1">
                <a:tableStyleId>{7E9639D4-E3E2-4D34-9284-5A2195B3D0D7}</a:tableStyleId>
              </a:tblPr>
              <a:tblGrid>
                <a:gridCol w="1280160"/>
                <a:gridCol w="1280160"/>
                <a:gridCol w="1280160"/>
                <a:gridCol w="1280160"/>
                <a:gridCol w="1280160"/>
              </a:tblGrid>
              <a:tr h="370840">
                <a:tc gridSpan="5">
                  <a:txBody>
                    <a:bodyPr/>
                    <a:lstStyle/>
                    <a:p>
                      <a:pPr marL="0" marR="0" algn="ctr">
                        <a:spcBef>
                          <a:spcPts val="0"/>
                        </a:spcBef>
                        <a:spcAft>
                          <a:spcPts val="0"/>
                        </a:spcAft>
                      </a:pPr>
                      <a:r>
                        <a:rPr lang="en-US" sz="2500" dirty="0">
                          <a:effectLst/>
                          <a:latin typeface="Times New Roman"/>
                          <a:cs typeface="Times New Roman"/>
                        </a:rPr>
                        <a:t>Pre Survey Chi – Squared Test</a:t>
                      </a:r>
                      <a:endParaRPr lang="en-US" sz="2500" dirty="0">
                        <a:effectLst/>
                        <a:latin typeface="Times New Roman"/>
                        <a:ea typeface="ＭＳ 明朝"/>
                        <a:cs typeface="Times New Roman"/>
                      </a:endParaRPr>
                    </a:p>
                  </a:txBody>
                  <a:tcPr marL="68580" marR="68580" marT="0" marB="0" anchor="b">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algn="r" fontAlgn="b"/>
                      <a:r>
                        <a:rPr lang="en-US" sz="2000" u="none" strike="noStrike" dirty="0" smtClean="0">
                          <a:effectLst/>
                          <a:latin typeface="Times New Roman"/>
                          <a:cs typeface="Times New Roman"/>
                        </a:rPr>
                        <a:t>0.70864</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0.73272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0.88500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0.99093</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0.82452</a:t>
                      </a:r>
                      <a:endParaRPr lang="en-US" sz="2000" b="0" i="0" u="none" strike="noStrike" dirty="0">
                        <a:solidFill>
                          <a:srgbClr val="000000"/>
                        </a:solidFill>
                        <a:effectLst/>
                        <a:latin typeface="Times New Roman"/>
                        <a:cs typeface="Times New Roman"/>
                      </a:endParaRPr>
                    </a:p>
                  </a:txBody>
                  <a:tcPr marL="12700" marR="12700" marT="12700" marB="0" anchor="b"/>
                </a:tc>
              </a:tr>
              <a:tr h="370840">
                <a:tc>
                  <a:txBody>
                    <a:bodyPr/>
                    <a:lstStyle/>
                    <a:p>
                      <a:pPr algn="r" fontAlgn="b"/>
                      <a:r>
                        <a:rPr lang="en-US" sz="2000" u="none" strike="noStrike" dirty="0" smtClean="0">
                          <a:effectLst/>
                          <a:latin typeface="Times New Roman"/>
                          <a:cs typeface="Times New Roman"/>
                        </a:rPr>
                        <a:t>0.16702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0.80250</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0.20019</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0.94795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0.90287</a:t>
                      </a:r>
                      <a:endParaRPr lang="en-US" sz="2000" b="0" i="0" u="none" strike="noStrike" dirty="0">
                        <a:solidFill>
                          <a:srgbClr val="000000"/>
                        </a:solidFill>
                        <a:effectLst/>
                        <a:latin typeface="Times New Roman"/>
                        <a:cs typeface="Times New Roman"/>
                      </a:endParaRPr>
                    </a:p>
                  </a:txBody>
                  <a:tcPr marL="12700" marR="12700" marT="12700" marB="0" anchor="b"/>
                </a:tc>
              </a:tr>
              <a:tr h="370840">
                <a:tc>
                  <a:txBody>
                    <a:bodyPr/>
                    <a:lstStyle/>
                    <a:p>
                      <a:pPr algn="r" fontAlgn="b"/>
                      <a:r>
                        <a:rPr lang="en-US" sz="2000" u="none" strike="noStrike" dirty="0" smtClean="0">
                          <a:effectLst/>
                          <a:latin typeface="Times New Roman"/>
                          <a:cs typeface="Times New Roman"/>
                        </a:rPr>
                        <a:t>0.36918</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0.68435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0.91938</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0.49389</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0.23861</a:t>
                      </a:r>
                      <a:endParaRPr lang="en-US" sz="2000" b="0" i="0" u="none" strike="noStrike" dirty="0">
                        <a:solidFill>
                          <a:srgbClr val="000000"/>
                        </a:solidFill>
                        <a:effectLst/>
                        <a:latin typeface="Times New Roman"/>
                        <a:cs typeface="Times New Roman"/>
                      </a:endParaRPr>
                    </a:p>
                  </a:txBody>
                  <a:tcPr marL="12700" marR="12700" marT="12700" marB="0" anchor="b"/>
                </a:tc>
              </a:tr>
              <a:tr h="370840">
                <a:tc>
                  <a:txBody>
                    <a:bodyPr/>
                    <a:lstStyle/>
                    <a:p>
                      <a:pPr algn="r" fontAlgn="b"/>
                      <a:r>
                        <a:rPr lang="en-US" sz="2000" u="none" strike="noStrike" dirty="0" smtClean="0">
                          <a:effectLst/>
                          <a:latin typeface="Times New Roman"/>
                          <a:cs typeface="Times New Roman"/>
                        </a:rPr>
                        <a:t>0.82452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0.58715</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0.42888</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0.82452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0.22520</a:t>
                      </a:r>
                      <a:endParaRPr lang="en-US" sz="2000" b="0" i="0" u="none" strike="noStrike" dirty="0">
                        <a:solidFill>
                          <a:srgbClr val="000000"/>
                        </a:solidFill>
                        <a:effectLst/>
                        <a:latin typeface="Times New Roman"/>
                        <a:cs typeface="Times New Roman"/>
                      </a:endParaRPr>
                    </a:p>
                  </a:txBody>
                  <a:tcPr marL="12700" marR="12700" marT="12700" marB="0" anchor="b"/>
                </a:tc>
              </a:tr>
              <a:tr h="370840">
                <a:tc>
                  <a:txBody>
                    <a:bodyPr/>
                    <a:lstStyle/>
                    <a:p>
                      <a:pPr algn="r" fontAlgn="b"/>
                      <a:r>
                        <a:rPr lang="en-US" sz="2000" u="none" strike="noStrike" dirty="0" smtClean="0">
                          <a:effectLst/>
                          <a:latin typeface="Times New Roman"/>
                          <a:cs typeface="Times New Roman"/>
                        </a:rPr>
                        <a:t>0.10056</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0.10733</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0.05877</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0.73272</a:t>
                      </a:r>
                      <a:endParaRPr lang="en-US" sz="2000" b="0" i="0" u="none" strike="noStrike" dirty="0">
                        <a:solidFill>
                          <a:srgbClr val="000000"/>
                        </a:solidFill>
                        <a:effectLst/>
                        <a:latin typeface="Times New Roman"/>
                        <a:cs typeface="Times New Roman"/>
                      </a:endParaRPr>
                    </a:p>
                  </a:txBody>
                  <a:tcPr marL="12700" marR="12700" marT="12700" marB="0" anchor="b"/>
                </a:tc>
                <a:tc>
                  <a:txBody>
                    <a:bodyPr/>
                    <a:lstStyle/>
                    <a:p>
                      <a:pPr algn="r" fontAlgn="b"/>
                      <a:r>
                        <a:rPr lang="en-US" sz="2000" u="none" strike="noStrike" dirty="0" smtClean="0">
                          <a:effectLst/>
                          <a:latin typeface="Times New Roman"/>
                          <a:cs typeface="Times New Roman"/>
                        </a:rPr>
                        <a:t>0.51660</a:t>
                      </a:r>
                      <a:endParaRPr lang="en-US" sz="2000" b="0" i="0" u="none" strike="noStrike" dirty="0">
                        <a:solidFill>
                          <a:srgbClr val="000000"/>
                        </a:solidFill>
                        <a:effectLst/>
                        <a:latin typeface="Times New Roman"/>
                        <a:cs typeface="Times New Roman"/>
                      </a:endParaRPr>
                    </a:p>
                  </a:txBody>
                  <a:tcPr marL="12700" marR="12700" marT="12700" marB="0" anchor="b"/>
                </a:tc>
              </a:tr>
              <a:tr h="370840">
                <a:tc gridSpan="5">
                  <a:txBody>
                    <a:bodyPr/>
                    <a:lstStyle/>
                    <a:p>
                      <a:pPr algn="l" fontAlgn="b"/>
                      <a:r>
                        <a:rPr lang="en-US" sz="2000" b="0" i="0" u="none" strike="noStrike" dirty="0" smtClean="0">
                          <a:solidFill>
                            <a:srgbClr val="000000"/>
                          </a:solidFill>
                          <a:effectLst/>
                          <a:latin typeface="Times New Roman"/>
                          <a:cs typeface="Times New Roman"/>
                        </a:rPr>
                        <a:t>TABLE 2. CHI</a:t>
                      </a:r>
                      <a:r>
                        <a:rPr lang="en-US" sz="2000" b="0" i="0" u="none" strike="noStrike" baseline="0" dirty="0" smtClean="0">
                          <a:solidFill>
                            <a:srgbClr val="000000"/>
                          </a:solidFill>
                          <a:effectLst/>
                          <a:latin typeface="Times New Roman"/>
                          <a:cs typeface="Times New Roman"/>
                        </a:rPr>
                        <a:t> Square Test of an expected value of 5 and pre-survey responses as the observed.</a:t>
                      </a:r>
                      <a:endParaRPr lang="en-US" sz="2000" b="0" i="0" u="none" strike="noStrike" dirty="0">
                        <a:solidFill>
                          <a:srgbClr val="000000"/>
                        </a:solidFill>
                        <a:effectLst/>
                        <a:latin typeface="Times New Roman"/>
                        <a:cs typeface="Times New Roman"/>
                      </a:endParaRPr>
                    </a:p>
                  </a:txBody>
                  <a:tcPr marL="12700" marR="12700" marT="12700" marB="0" anchor="b"/>
                </a:tc>
                <a:tc hMerge="1">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hMerge="1">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hMerge="1">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c hMerge="1">
                  <a:txBody>
                    <a:bodyPr/>
                    <a:lstStyle/>
                    <a:p>
                      <a:pPr algn="r" fontAlgn="b"/>
                      <a:endParaRPr lang="en-US" sz="2000" b="0" i="0" u="none" strike="noStrike" dirty="0">
                        <a:solidFill>
                          <a:srgbClr val="000000"/>
                        </a:solidFill>
                        <a:effectLst/>
                        <a:latin typeface="Times New Roman"/>
                        <a:cs typeface="Times New Roman"/>
                      </a:endParaRPr>
                    </a:p>
                  </a:txBody>
                  <a:tcPr marL="12700" marR="12700" marT="12700" marB="0" anchor="b"/>
                </a:tc>
              </a:tr>
            </a:tbl>
          </a:graphicData>
        </a:graphic>
      </p:graphicFrame>
      <p:graphicFrame>
        <p:nvGraphicFramePr>
          <p:cNvPr id="61" name="Table 60"/>
          <p:cNvGraphicFramePr>
            <a:graphicFrameLocks noGrp="1"/>
          </p:cNvGraphicFramePr>
          <p:nvPr>
            <p:extLst>
              <p:ext uri="{D42A27DB-BD31-4B8C-83A1-F6EECF244321}">
                <p14:modId xmlns:p14="http://schemas.microsoft.com/office/powerpoint/2010/main" val="1971913735"/>
              </p:ext>
            </p:extLst>
          </p:nvPr>
        </p:nvGraphicFramePr>
        <p:xfrm>
          <a:off x="22240512" y="12396221"/>
          <a:ext cx="6426455" cy="2829560"/>
        </p:xfrm>
        <a:graphic>
          <a:graphicData uri="http://schemas.openxmlformats.org/drawingml/2006/table">
            <a:tbl>
              <a:tblPr firstRow="1" bandRow="1">
                <a:tableStyleId>{793D81CF-94F2-401A-BA57-92F5A7B2D0C5}</a:tableStyleId>
              </a:tblPr>
              <a:tblGrid>
                <a:gridCol w="1285291"/>
                <a:gridCol w="1285291"/>
                <a:gridCol w="1285291"/>
                <a:gridCol w="1285291"/>
                <a:gridCol w="1285291"/>
              </a:tblGrid>
              <a:tr h="0">
                <a:tc gridSpan="5">
                  <a:txBody>
                    <a:bodyPr/>
                    <a:lstStyle/>
                    <a:p>
                      <a:pPr marL="0" marR="0" algn="ctr">
                        <a:spcBef>
                          <a:spcPts val="0"/>
                        </a:spcBef>
                        <a:spcAft>
                          <a:spcPts val="0"/>
                        </a:spcAft>
                      </a:pPr>
                      <a:r>
                        <a:rPr lang="en-US" sz="2400" dirty="0" smtClean="0">
                          <a:effectLst/>
                          <a:latin typeface="Times New Roman"/>
                          <a:cs typeface="Times New Roman"/>
                        </a:rPr>
                        <a:t>Post Survey </a:t>
                      </a:r>
                      <a:r>
                        <a:rPr lang="en-US" sz="2400" dirty="0">
                          <a:effectLst/>
                          <a:latin typeface="Times New Roman"/>
                          <a:cs typeface="Times New Roman"/>
                        </a:rPr>
                        <a:t>Chi – Squared Test</a:t>
                      </a:r>
                      <a:endParaRPr lang="en-US" sz="2400" dirty="0">
                        <a:effectLst/>
                        <a:latin typeface="Times New Roman"/>
                        <a:ea typeface="ＭＳ 明朝"/>
                        <a:cs typeface="Times New Roman"/>
                      </a:endParaRPr>
                    </a:p>
                  </a:txBody>
                  <a:tcPr marL="68580" marR="68580" marT="0" marB="0" anchor="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70840">
                <a:tc>
                  <a:txBody>
                    <a:bodyPr/>
                    <a:lstStyle/>
                    <a:p>
                      <a:pPr marL="0" marR="0" algn="r">
                        <a:spcBef>
                          <a:spcPts val="0"/>
                        </a:spcBef>
                        <a:spcAft>
                          <a:spcPts val="0"/>
                        </a:spcAft>
                      </a:pPr>
                      <a:r>
                        <a:rPr lang="en-US" sz="2000" dirty="0" smtClean="0">
                          <a:effectLst/>
                          <a:latin typeface="Times New Roman"/>
                          <a:cs typeface="Times New Roman"/>
                        </a:rPr>
                        <a:t>0.99483</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0.99974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0.99997</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0.97864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0.84570</a:t>
                      </a:r>
                      <a:endParaRPr lang="en-US" sz="2000" dirty="0">
                        <a:effectLst/>
                        <a:latin typeface="Times New Roman"/>
                        <a:ea typeface="ＭＳ 明朝"/>
                        <a:cs typeface="Times New Roman"/>
                      </a:endParaRPr>
                    </a:p>
                  </a:txBody>
                  <a:tcPr marL="68580" marR="68580" marT="0" marB="0" anchor="b">
                    <a:solidFill>
                      <a:schemeClr val="bg1"/>
                    </a:solidFill>
                  </a:tcPr>
                </a:tc>
              </a:tr>
              <a:tr h="370840">
                <a:tc>
                  <a:txBody>
                    <a:bodyPr/>
                    <a:lstStyle/>
                    <a:p>
                      <a:pPr marL="0" marR="0" algn="r">
                        <a:spcBef>
                          <a:spcPts val="0"/>
                        </a:spcBef>
                        <a:spcAft>
                          <a:spcPts val="0"/>
                        </a:spcAft>
                      </a:pPr>
                      <a:r>
                        <a:rPr lang="en-US" sz="2000" dirty="0" smtClean="0">
                          <a:effectLst/>
                          <a:latin typeface="Times New Roman"/>
                          <a:cs typeface="Times New Roman"/>
                        </a:rPr>
                        <a:t>0.99899</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0.97864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0.93444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0.97864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0.95984</a:t>
                      </a:r>
                      <a:endParaRPr lang="en-US" sz="2000" dirty="0">
                        <a:effectLst/>
                        <a:latin typeface="Times New Roman"/>
                        <a:ea typeface="ＭＳ 明朝"/>
                        <a:cs typeface="Times New Roman"/>
                      </a:endParaRPr>
                    </a:p>
                  </a:txBody>
                  <a:tcPr marL="68580" marR="68580" marT="0" marB="0" anchor="b">
                    <a:solidFill>
                      <a:schemeClr val="bg1"/>
                    </a:solidFill>
                  </a:tcPr>
                </a:tc>
              </a:tr>
              <a:tr h="370840">
                <a:tc>
                  <a:txBody>
                    <a:bodyPr/>
                    <a:lstStyle/>
                    <a:p>
                      <a:pPr marL="0" marR="0" algn="r">
                        <a:spcBef>
                          <a:spcPts val="0"/>
                        </a:spcBef>
                        <a:spcAft>
                          <a:spcPts val="0"/>
                        </a:spcAft>
                      </a:pPr>
                      <a:r>
                        <a:rPr lang="en-US" sz="2000" dirty="0" smtClean="0">
                          <a:effectLst/>
                          <a:latin typeface="Times New Roman"/>
                          <a:cs typeface="Times New Roman"/>
                        </a:rPr>
                        <a:t>0.68435</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0.88500</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0.95984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0.90287</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0.51660</a:t>
                      </a:r>
                      <a:endParaRPr lang="en-US" sz="2000" dirty="0">
                        <a:effectLst/>
                        <a:latin typeface="Times New Roman"/>
                        <a:ea typeface="ＭＳ 明朝"/>
                        <a:cs typeface="Times New Roman"/>
                      </a:endParaRPr>
                    </a:p>
                  </a:txBody>
                  <a:tcPr marL="68580" marR="68580" marT="0" marB="0" anchor="b">
                    <a:solidFill>
                      <a:schemeClr val="bg1"/>
                    </a:solidFill>
                  </a:tcPr>
                </a:tc>
              </a:tr>
              <a:tr h="370840">
                <a:tc>
                  <a:txBody>
                    <a:bodyPr/>
                    <a:lstStyle/>
                    <a:p>
                      <a:pPr marL="0" marR="0" algn="r">
                        <a:spcBef>
                          <a:spcPts val="0"/>
                        </a:spcBef>
                        <a:spcAft>
                          <a:spcPts val="0"/>
                        </a:spcAft>
                      </a:pPr>
                      <a:r>
                        <a:rPr lang="en-US" sz="2000" dirty="0" smtClean="0">
                          <a:effectLst/>
                          <a:latin typeface="Times New Roman"/>
                          <a:cs typeface="Times New Roman"/>
                        </a:rPr>
                        <a:t>0.99093</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0.99093</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0.94795</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0.99093</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0.88500</a:t>
                      </a:r>
                      <a:endParaRPr lang="en-US" sz="2000" dirty="0">
                        <a:effectLst/>
                        <a:latin typeface="Times New Roman"/>
                        <a:ea typeface="ＭＳ 明朝"/>
                        <a:cs typeface="Times New Roman"/>
                      </a:endParaRPr>
                    </a:p>
                  </a:txBody>
                  <a:tcPr marL="68580" marR="68580" marT="0" marB="0" anchor="b">
                    <a:solidFill>
                      <a:schemeClr val="bg1"/>
                    </a:solidFill>
                  </a:tcPr>
                </a:tc>
              </a:tr>
              <a:tr h="370840">
                <a:tc>
                  <a:txBody>
                    <a:bodyPr/>
                    <a:lstStyle/>
                    <a:p>
                      <a:pPr marL="0" marR="0" algn="r">
                        <a:spcBef>
                          <a:spcPts val="0"/>
                        </a:spcBef>
                        <a:spcAft>
                          <a:spcPts val="0"/>
                        </a:spcAft>
                      </a:pPr>
                      <a:r>
                        <a:rPr lang="en-US" sz="2000" dirty="0" smtClean="0">
                          <a:effectLst/>
                          <a:latin typeface="Times New Roman"/>
                          <a:cs typeface="Times New Roman"/>
                        </a:rPr>
                        <a:t>0.99744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0.58715</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0.95984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0.99974</a:t>
                      </a:r>
                      <a:endParaRPr lang="en-US" sz="2000" dirty="0">
                        <a:effectLst/>
                        <a:latin typeface="Times New Roman"/>
                        <a:ea typeface="ＭＳ 明朝"/>
                        <a:cs typeface="Times New Roman"/>
                      </a:endParaRPr>
                    </a:p>
                  </a:txBody>
                  <a:tcPr marL="68580" marR="68580" marT="0" marB="0" anchor="b">
                    <a:solidFill>
                      <a:schemeClr val="bg1"/>
                    </a:solidFill>
                  </a:tcPr>
                </a:tc>
                <a:tc>
                  <a:txBody>
                    <a:bodyPr/>
                    <a:lstStyle/>
                    <a:p>
                      <a:pPr marL="0" marR="0" algn="r">
                        <a:spcBef>
                          <a:spcPts val="0"/>
                        </a:spcBef>
                        <a:spcAft>
                          <a:spcPts val="0"/>
                        </a:spcAft>
                      </a:pPr>
                      <a:r>
                        <a:rPr lang="en-US" sz="2000" dirty="0" smtClean="0">
                          <a:effectLst/>
                          <a:latin typeface="Times New Roman"/>
                          <a:cs typeface="Times New Roman"/>
                        </a:rPr>
                        <a:t>0.99483</a:t>
                      </a:r>
                      <a:endParaRPr lang="en-US" sz="2000" dirty="0">
                        <a:effectLst/>
                        <a:latin typeface="Times New Roman"/>
                        <a:ea typeface="ＭＳ 明朝"/>
                        <a:cs typeface="Times New Roman"/>
                      </a:endParaRPr>
                    </a:p>
                  </a:txBody>
                  <a:tcPr marL="68580" marR="68580" marT="0" marB="0" anchor="b">
                    <a:solidFill>
                      <a:schemeClr val="bg1"/>
                    </a:solidFill>
                  </a:tcPr>
                </a:tc>
              </a:tr>
              <a:tr h="370840">
                <a:tc gridSpan="5">
                  <a:txBody>
                    <a:bodyPr/>
                    <a:lstStyle/>
                    <a:p>
                      <a:pPr marL="0" marR="0" indent="0" algn="l" defTabSz="1881012" rtl="0" eaLnBrk="1" fontAlgn="auto" latinLnBrk="0" hangingPunct="1">
                        <a:lnSpc>
                          <a:spcPct val="100000"/>
                        </a:lnSpc>
                        <a:spcBef>
                          <a:spcPts val="0"/>
                        </a:spcBef>
                        <a:spcAft>
                          <a:spcPts val="0"/>
                        </a:spcAft>
                        <a:buClrTx/>
                        <a:buSzTx/>
                        <a:buFontTx/>
                        <a:buNone/>
                        <a:tabLst/>
                        <a:defRPr/>
                      </a:pPr>
                      <a:r>
                        <a:rPr lang="en-US" sz="2000" b="0" i="0" u="none" strike="noStrike" dirty="0" smtClean="0">
                          <a:solidFill>
                            <a:srgbClr val="000000"/>
                          </a:solidFill>
                          <a:effectLst/>
                          <a:latin typeface="Times New Roman"/>
                          <a:cs typeface="Times New Roman"/>
                        </a:rPr>
                        <a:t>TABLE 3. CHI</a:t>
                      </a:r>
                      <a:r>
                        <a:rPr lang="en-US" sz="2000" b="0" i="0" u="none" strike="noStrike" baseline="0" dirty="0" smtClean="0">
                          <a:solidFill>
                            <a:srgbClr val="000000"/>
                          </a:solidFill>
                          <a:effectLst/>
                          <a:latin typeface="Times New Roman"/>
                          <a:cs typeface="Times New Roman"/>
                        </a:rPr>
                        <a:t> Square Test of an expected value of 5 and pre-survey responses as the observed.</a:t>
                      </a:r>
                      <a:endParaRPr lang="en-US" sz="2000" dirty="0">
                        <a:effectLst/>
                        <a:latin typeface="Times New Roman"/>
                        <a:ea typeface="ＭＳ 明朝"/>
                        <a:cs typeface="Times New Roman"/>
                      </a:endParaRPr>
                    </a:p>
                  </a:txBody>
                  <a:tcPr marL="68580" marR="68580" marT="0" marB="0" anchor="b">
                    <a:solidFill>
                      <a:schemeClr val="bg1"/>
                    </a:solidFill>
                  </a:tcPr>
                </a:tc>
                <a:tc hMerge="1">
                  <a:txBody>
                    <a:bodyPr/>
                    <a:lstStyle/>
                    <a:p>
                      <a:pPr marL="0" marR="0" algn="r">
                        <a:spcBef>
                          <a:spcPts val="0"/>
                        </a:spcBef>
                        <a:spcAft>
                          <a:spcPts val="0"/>
                        </a:spcAft>
                      </a:pPr>
                      <a:endParaRPr lang="en-US" sz="2000" dirty="0">
                        <a:effectLst/>
                        <a:latin typeface="Times New Roman"/>
                        <a:ea typeface="ＭＳ 明朝"/>
                        <a:cs typeface="Times New Roman"/>
                      </a:endParaRPr>
                    </a:p>
                  </a:txBody>
                  <a:tcPr marL="68580" marR="68580" marT="0" marB="0" anchor="b">
                    <a:solidFill>
                      <a:schemeClr val="bg1"/>
                    </a:solidFill>
                  </a:tcPr>
                </a:tc>
                <a:tc hMerge="1">
                  <a:txBody>
                    <a:bodyPr/>
                    <a:lstStyle/>
                    <a:p>
                      <a:pPr marL="0" marR="0" algn="r">
                        <a:spcBef>
                          <a:spcPts val="0"/>
                        </a:spcBef>
                        <a:spcAft>
                          <a:spcPts val="0"/>
                        </a:spcAft>
                      </a:pPr>
                      <a:endParaRPr lang="en-US" sz="2000" dirty="0">
                        <a:effectLst/>
                        <a:latin typeface="Times New Roman"/>
                        <a:ea typeface="ＭＳ 明朝"/>
                        <a:cs typeface="Times New Roman"/>
                      </a:endParaRPr>
                    </a:p>
                  </a:txBody>
                  <a:tcPr marL="68580" marR="68580" marT="0" marB="0" anchor="b">
                    <a:solidFill>
                      <a:schemeClr val="bg1"/>
                    </a:solidFill>
                  </a:tcPr>
                </a:tc>
                <a:tc hMerge="1">
                  <a:txBody>
                    <a:bodyPr/>
                    <a:lstStyle/>
                    <a:p>
                      <a:pPr marL="0" marR="0" algn="r">
                        <a:spcBef>
                          <a:spcPts val="0"/>
                        </a:spcBef>
                        <a:spcAft>
                          <a:spcPts val="0"/>
                        </a:spcAft>
                      </a:pPr>
                      <a:endParaRPr lang="en-US" sz="2000" dirty="0">
                        <a:effectLst/>
                        <a:latin typeface="Times New Roman"/>
                        <a:ea typeface="ＭＳ 明朝"/>
                        <a:cs typeface="Times New Roman"/>
                      </a:endParaRPr>
                    </a:p>
                  </a:txBody>
                  <a:tcPr marL="68580" marR="68580" marT="0" marB="0" anchor="b">
                    <a:solidFill>
                      <a:schemeClr val="bg1"/>
                    </a:solidFill>
                  </a:tcPr>
                </a:tc>
                <a:tc hMerge="1">
                  <a:txBody>
                    <a:bodyPr/>
                    <a:lstStyle/>
                    <a:p>
                      <a:pPr marL="0" marR="0" algn="r">
                        <a:spcBef>
                          <a:spcPts val="0"/>
                        </a:spcBef>
                        <a:spcAft>
                          <a:spcPts val="0"/>
                        </a:spcAft>
                      </a:pPr>
                      <a:endParaRPr lang="en-US" sz="2000" dirty="0">
                        <a:effectLst/>
                        <a:latin typeface="Times New Roman"/>
                        <a:ea typeface="ＭＳ 明朝"/>
                        <a:cs typeface="Times New Roman"/>
                      </a:endParaRPr>
                    </a:p>
                  </a:txBody>
                  <a:tcPr marL="68580" marR="68580" marT="0" marB="0" anchor="b">
                    <a:solidFill>
                      <a:schemeClr val="bg1"/>
                    </a:solidFill>
                  </a:tcPr>
                </a:tc>
              </a:tr>
            </a:tbl>
          </a:graphicData>
        </a:graphic>
      </p:graphicFrame>
      <p:sp>
        <p:nvSpPr>
          <p:cNvPr id="62" name="TextBox 61"/>
          <p:cNvSpPr txBox="1"/>
          <p:nvPr/>
        </p:nvSpPr>
        <p:spPr>
          <a:xfrm>
            <a:off x="36789302" y="16423509"/>
            <a:ext cx="6400800" cy="3862596"/>
          </a:xfrm>
          <a:prstGeom prst="rect">
            <a:avLst/>
          </a:prstGeom>
          <a:noFill/>
          <a:ln>
            <a:solidFill>
              <a:srgbClr val="FFFFFF"/>
            </a:solidFill>
          </a:ln>
        </p:spPr>
        <p:txBody>
          <a:bodyPr wrap="square" rtlCol="0">
            <a:spAutoFit/>
          </a:bodyPr>
          <a:lstStyle/>
          <a:p>
            <a:pPr>
              <a:spcAft>
                <a:spcPts val="1200"/>
              </a:spcAft>
            </a:pPr>
            <a:r>
              <a:rPr lang="en-US" sz="2800" b="1" dirty="0" smtClean="0">
                <a:latin typeface="Times New Roman"/>
                <a:cs typeface="Times New Roman"/>
              </a:rPr>
              <a:t>REFERENCES</a:t>
            </a:r>
          </a:p>
          <a:p>
            <a:pPr marL="457200" indent="-457200">
              <a:buFont typeface="+mj-lt"/>
              <a:buAutoNum type="arabicPeriod"/>
            </a:pPr>
            <a:r>
              <a:rPr lang="en-US" sz="2300" dirty="0" smtClean="0">
                <a:latin typeface="Times New Roman"/>
                <a:cs typeface="Times New Roman"/>
              </a:rPr>
              <a:t>Common </a:t>
            </a:r>
            <a:r>
              <a:rPr lang="en-US" sz="2300" dirty="0">
                <a:latin typeface="Times New Roman"/>
                <a:cs typeface="Times New Roman"/>
              </a:rPr>
              <a:t>Core State Standards Initiative. (2014). </a:t>
            </a:r>
            <a:r>
              <a:rPr lang="en-US" sz="2300" i="1" dirty="0" smtClean="0">
                <a:latin typeface="Times New Roman"/>
                <a:cs typeface="Times New Roman"/>
              </a:rPr>
              <a:t>Mathematics </a:t>
            </a:r>
            <a:r>
              <a:rPr lang="en-US" sz="2300" i="1" dirty="0">
                <a:latin typeface="Times New Roman"/>
                <a:cs typeface="Times New Roman"/>
              </a:rPr>
              <a:t>Standards</a:t>
            </a:r>
            <a:r>
              <a:rPr lang="en-US" sz="2300" dirty="0">
                <a:latin typeface="Times New Roman"/>
                <a:cs typeface="Times New Roman"/>
              </a:rPr>
              <a:t> [Online]. Available: http://</a:t>
            </a:r>
            <a:r>
              <a:rPr lang="en-US" sz="2300" dirty="0" err="1">
                <a:latin typeface="Times New Roman"/>
                <a:cs typeface="Times New Roman"/>
              </a:rPr>
              <a:t>www.corestandards.org</a:t>
            </a:r>
            <a:r>
              <a:rPr lang="en-US" sz="2300" dirty="0">
                <a:latin typeface="Times New Roman"/>
                <a:cs typeface="Times New Roman"/>
              </a:rPr>
              <a:t>/Math/ (URL</a:t>
            </a:r>
            <a:r>
              <a:rPr lang="en-US" sz="2300" dirty="0" smtClean="0">
                <a:latin typeface="Times New Roman"/>
                <a:cs typeface="Times New Roman"/>
              </a:rPr>
              <a:t>)</a:t>
            </a:r>
          </a:p>
          <a:p>
            <a:pPr marL="457200" indent="-457200">
              <a:buFont typeface="+mj-lt"/>
              <a:buAutoNum type="arabicPeriod"/>
            </a:pPr>
            <a:r>
              <a:rPr lang="en-US" sz="2300" dirty="0" smtClean="0">
                <a:latin typeface="Times New Roman"/>
                <a:cs typeface="Times New Roman"/>
              </a:rPr>
              <a:t>North </a:t>
            </a:r>
            <a:r>
              <a:rPr lang="en-US" sz="2300" dirty="0">
                <a:latin typeface="Times New Roman"/>
                <a:cs typeface="Times New Roman"/>
              </a:rPr>
              <a:t>Carolina Department of Public Instruction.  (2014).  </a:t>
            </a:r>
            <a:r>
              <a:rPr lang="en-US" sz="2300" i="1" dirty="0">
                <a:latin typeface="Times New Roman"/>
                <a:cs typeface="Times New Roman"/>
              </a:rPr>
              <a:t>NC Math Common Core – Elementary</a:t>
            </a:r>
            <a:r>
              <a:rPr lang="en-US" sz="2300" dirty="0">
                <a:latin typeface="Times New Roman"/>
                <a:cs typeface="Times New Roman"/>
              </a:rPr>
              <a:t> [Online].  Available:   http://</a:t>
            </a:r>
            <a:r>
              <a:rPr lang="en-US" sz="2300" dirty="0" err="1">
                <a:latin typeface="Times New Roman"/>
                <a:cs typeface="Times New Roman"/>
              </a:rPr>
              <a:t>maccss.ncdpi.wikispaces.net</a:t>
            </a:r>
            <a:r>
              <a:rPr lang="en-US" sz="2300" dirty="0">
                <a:latin typeface="Times New Roman"/>
                <a:cs typeface="Times New Roman"/>
              </a:rPr>
              <a:t>/Elementary (URL</a:t>
            </a:r>
            <a:r>
              <a:rPr lang="en-US" sz="2300" dirty="0" smtClean="0">
                <a:latin typeface="Times New Roman"/>
                <a:cs typeface="Times New Roman"/>
              </a:rPr>
              <a:t>)</a:t>
            </a:r>
          </a:p>
          <a:p>
            <a:pPr marL="457200" indent="-457200">
              <a:buFont typeface="+mj-lt"/>
              <a:buAutoNum type="arabicPeriod"/>
            </a:pPr>
            <a:r>
              <a:rPr lang="en-US" sz="2300" dirty="0" smtClean="0">
                <a:latin typeface="Times New Roman"/>
                <a:cs typeface="Times New Roman"/>
              </a:rPr>
              <a:t>For </a:t>
            </a:r>
            <a:r>
              <a:rPr lang="en-US" sz="2300" dirty="0">
                <a:latin typeface="Times New Roman"/>
                <a:cs typeface="Times New Roman"/>
              </a:rPr>
              <a:t>a full reference listing, please see </a:t>
            </a:r>
            <a:r>
              <a:rPr lang="en-US" sz="2300" dirty="0" smtClean="0">
                <a:latin typeface="Times New Roman"/>
                <a:cs typeface="Times New Roman"/>
              </a:rPr>
              <a:t>REU </a:t>
            </a:r>
            <a:r>
              <a:rPr lang="en-US" sz="2300" smtClean="0">
                <a:latin typeface="Times New Roman"/>
                <a:cs typeface="Times New Roman"/>
              </a:rPr>
              <a:t>Math Team webpage</a:t>
            </a:r>
            <a:r>
              <a:rPr lang="en-US" sz="2300" dirty="0">
                <a:latin typeface="Times New Roman"/>
                <a:cs typeface="Times New Roman"/>
              </a:rPr>
              <a:t>. </a:t>
            </a:r>
            <a:endParaRPr lang="en-US" sz="2400" dirty="0"/>
          </a:p>
        </p:txBody>
      </p:sp>
      <p:sp>
        <p:nvSpPr>
          <p:cNvPr id="32" name="TextBox 31"/>
          <p:cNvSpPr txBox="1"/>
          <p:nvPr/>
        </p:nvSpPr>
        <p:spPr>
          <a:xfrm>
            <a:off x="22317477" y="3522036"/>
            <a:ext cx="6400800" cy="3862596"/>
          </a:xfrm>
          <a:prstGeom prst="rect">
            <a:avLst/>
          </a:prstGeom>
          <a:noFill/>
          <a:ln>
            <a:solidFill>
              <a:srgbClr val="FFFFFF"/>
            </a:solidFill>
          </a:ln>
        </p:spPr>
        <p:txBody>
          <a:bodyPr wrap="square" rtlCol="0">
            <a:spAutoFit/>
          </a:bodyPr>
          <a:lstStyle/>
          <a:p>
            <a:pPr>
              <a:spcAft>
                <a:spcPts val="1200"/>
              </a:spcAft>
            </a:pPr>
            <a:r>
              <a:rPr lang="en-US" sz="2800" b="1" dirty="0" smtClean="0">
                <a:latin typeface="Times New Roman"/>
                <a:cs typeface="Times New Roman"/>
              </a:rPr>
              <a:t>CHI-SQUARE TEST</a:t>
            </a:r>
          </a:p>
          <a:p>
            <a:pPr algn="just"/>
            <a:r>
              <a:rPr lang="en-US" sz="2300" dirty="0" smtClean="0">
                <a:latin typeface="Times New Roman"/>
                <a:cs typeface="Times New Roman"/>
              </a:rPr>
              <a:t>The Chi-Square Test showed a comparison of the observed values (parent’s survey response) and the expected values( parent’s strong agreement), which are listed above and concluded that the impact of the Parent Involvement Workshop was considered to be a positive factor in influencing parent’s attitudes of the research focus questions.  In the analysis of the pre and post surveys, the Chi-Square Test determined a statically significant relationship exists.</a:t>
            </a:r>
            <a:endParaRPr lang="en-US" sz="2300" dirty="0">
              <a:latin typeface="Times New Roman"/>
              <a:cs typeface="Times New Roman"/>
            </a:endParaRPr>
          </a:p>
        </p:txBody>
      </p:sp>
      <p:pic>
        <p:nvPicPr>
          <p:cNvPr id="3" name="Picture 2" descr="Screen Shot 2014-07-02 at 5.26.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56688" y="3522036"/>
            <a:ext cx="6846683" cy="8104931"/>
          </a:xfrm>
          <a:prstGeom prst="rect">
            <a:avLst/>
          </a:prstGeom>
        </p:spPr>
      </p:pic>
      <p:pic>
        <p:nvPicPr>
          <p:cNvPr id="6" name="Picture 5" descr="Screen Shot 2014-07-02 at 5.37.23 P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56688" y="12251894"/>
            <a:ext cx="6767507" cy="8199963"/>
          </a:xfrm>
          <a:prstGeom prst="rect">
            <a:avLst/>
          </a:prstGeom>
        </p:spPr>
      </p:pic>
      <p:pic>
        <p:nvPicPr>
          <p:cNvPr id="12" name="Picture 11" descr="Screen Shot 2014-07-02 at 7.26.2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96592" y="7279610"/>
            <a:ext cx="5275028" cy="1327354"/>
          </a:xfrm>
          <a:prstGeom prst="rect">
            <a:avLst/>
          </a:prstGeom>
        </p:spPr>
      </p:pic>
      <p:sp>
        <p:nvSpPr>
          <p:cNvPr id="9" name="Rectangle 8"/>
          <p:cNvSpPr/>
          <p:nvPr/>
        </p:nvSpPr>
        <p:spPr>
          <a:xfrm>
            <a:off x="16276816" y="5504907"/>
            <a:ext cx="21945600" cy="1231106"/>
          </a:xfrm>
          <a:prstGeom prst="rect">
            <a:avLst/>
          </a:prstGeom>
        </p:spPr>
        <p:txBody>
          <a:bodyPr>
            <a:spAutoFit/>
          </a:bodyPr>
          <a:lstStyle/>
          <a:p>
            <a:r>
              <a:rPr lang="en-US" dirty="0"/>
              <a:t> </a:t>
            </a:r>
            <a:endParaRPr lang="en-US" sz="2300" dirty="0">
              <a:latin typeface="Times New Roman"/>
              <a:cs typeface="Times New Roman"/>
            </a:endParaRPr>
          </a:p>
        </p:txBody>
      </p:sp>
      <p:pic>
        <p:nvPicPr>
          <p:cNvPr id="10" name="Picture 9" descr="Poster%20Collage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157624" y="7279610"/>
            <a:ext cx="5545792" cy="3961280"/>
          </a:xfrm>
          <a:prstGeom prst="rect">
            <a:avLst/>
          </a:prstGeom>
        </p:spPr>
      </p:pic>
      <p:pic>
        <p:nvPicPr>
          <p:cNvPr id="15" name="Picture 14" descr="Poster%20Collage2.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6804732" y="11959331"/>
            <a:ext cx="6400800" cy="3810000"/>
          </a:xfrm>
          <a:prstGeom prst="rect">
            <a:avLst/>
          </a:prstGeom>
        </p:spPr>
      </p:pic>
      <p:pic>
        <p:nvPicPr>
          <p:cNvPr id="17" name="Picture 16" descr="cresis.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8521464" y="0"/>
            <a:ext cx="5016500" cy="2082800"/>
          </a:xfrm>
          <a:prstGeom prst="rect">
            <a:avLst/>
          </a:prstGeom>
        </p:spPr>
      </p:pic>
      <p:pic>
        <p:nvPicPr>
          <p:cNvPr id="19" name="Picture 18" descr="Screen Shot 2014-07-08 at 1.02.45 P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353302" y="3380333"/>
            <a:ext cx="7016091" cy="4004299"/>
          </a:xfrm>
          <a:prstGeom prst="rect">
            <a:avLst/>
          </a:prstGeom>
          <a:ln>
            <a:noFill/>
          </a:ln>
        </p:spPr>
      </p:pic>
      <p:pic>
        <p:nvPicPr>
          <p:cNvPr id="20" name="Picture 19" descr="cres.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93568" y="0"/>
            <a:ext cx="2247900" cy="2260600"/>
          </a:xfrm>
          <a:prstGeom prst="rect">
            <a:avLst/>
          </a:prstGeom>
        </p:spPr>
      </p:pic>
    </p:spTree>
    <p:extLst>
      <p:ext uri="{BB962C8B-B14F-4D97-AF65-F5344CB8AC3E}">
        <p14:creationId xmlns:p14="http://schemas.microsoft.com/office/powerpoint/2010/main" val="2115324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4324</TotalTime>
  <Words>1295</Words>
  <Application>Microsoft Office PowerPoint</Application>
  <PresentationFormat>Custom</PresentationFormat>
  <Paragraphs>95</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Elizabeth City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ECSU CERSER</dc:creator>
  <cp:lastModifiedBy>JAW</cp:lastModifiedBy>
  <cp:revision>257</cp:revision>
  <cp:lastPrinted>2015-01-13T15:17:36Z</cp:lastPrinted>
  <dcterms:created xsi:type="dcterms:W3CDTF">2011-08-19T13:39:50Z</dcterms:created>
  <dcterms:modified xsi:type="dcterms:W3CDTF">2015-01-13T15:17:51Z</dcterms:modified>
</cp:coreProperties>
</file>